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82" r:id="rId4"/>
    <p:sldId id="270" r:id="rId5"/>
    <p:sldId id="271" r:id="rId6"/>
    <p:sldId id="272" r:id="rId7"/>
    <p:sldId id="274" r:id="rId8"/>
    <p:sldId id="275" r:id="rId9"/>
    <p:sldId id="284" r:id="rId10"/>
    <p:sldId id="277" r:id="rId11"/>
    <p:sldId id="278" r:id="rId12"/>
    <p:sldId id="279" r:id="rId13"/>
    <p:sldId id="276" r:id="rId14"/>
    <p:sldId id="280" r:id="rId15"/>
    <p:sldId id="281" r:id="rId16"/>
    <p:sldId id="28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3D6C3-4039-4059-9FCC-0658A73474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C7069B-5222-4059-BD41-8DA78974DC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37E2C-8D6D-47D8-B4E1-2DB35BF82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6898-74D0-445B-96FA-0F4DAF3C1667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B3668-A994-42D9-B6D0-797901D8E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C97F9-A403-4783-B139-CE9244C04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B541-973A-4896-ADDD-BF155F976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4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2F1AD-36C2-4716-B90C-F32CEF8CA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4A142-28F0-4AFC-A749-6F851A2D0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79E16-3717-4263-8C68-E108308BE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6898-74D0-445B-96FA-0F4DAF3C1667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C8E44-43EF-4477-8857-3EEB7391C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ED3A8-31FF-4821-9584-40209D815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B541-973A-4896-ADDD-BF155F976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1C7C93-B7E1-4D30-A232-F37DA9E059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372DAC-08E3-45F4-83A7-8480C3131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91F9F-77ED-454A-BC85-50459C5DB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6898-74D0-445B-96FA-0F4DAF3C1667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CE917-6185-4589-B07E-CCCEF582D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6608F-D584-447C-8336-B8326F3CA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B541-973A-4896-ADDD-BF155F976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4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39EEC-C672-4447-B090-50BDA1D6D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1D31C-78CF-4D10-9258-73E4D2729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574BF-250A-4B0B-B808-B02E0FBDD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6898-74D0-445B-96FA-0F4DAF3C1667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586C6-E9C6-4DD2-ABAC-386628A1F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41A2A-1991-4A6A-B7DF-DEBB1F44B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B541-973A-4896-ADDD-BF155F976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9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BF89-0659-4281-8978-3BBCD9B8A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016531-1C7D-4C6B-B270-92CB924A3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D2234-143D-4406-B109-100C6E239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6898-74D0-445B-96FA-0F4DAF3C1667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322D8-7EB9-44B6-9D48-80DBEC88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62577-70A4-4E62-8DF4-46D2F1209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B541-973A-4896-ADDD-BF155F976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7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469BF-E4CE-4437-B399-2E4E879F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C71F8-287A-4E38-B54A-71296BF1E2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4D55A2-7888-4EA8-90D6-E36046ED8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75226-91B0-4F16-96E9-81C60BB3B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6898-74D0-445B-96FA-0F4DAF3C1667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360CD-55F2-4EC1-BB3E-2A4A64232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D465D-25E1-46C2-876A-29044C614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B541-973A-4896-ADDD-BF155F976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2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2C04A-8009-49AA-9EE4-EF5672D25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EF97C-DC9A-4344-A16F-E9878C657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D608D-5B24-4B11-A1CE-9454FDBDD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BAC73D-C320-42E0-8F00-B2AE17B618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536D2D-FAE0-4708-B1E3-2F64255C56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C9C4EF-A33B-4D7B-9801-48B30F89C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6898-74D0-445B-96FA-0F4DAF3C1667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EE4EEB-1935-4CE8-A5C6-830597D45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F6E4A8-74A6-44FC-B42E-A015E8096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B541-973A-4896-ADDD-BF155F976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3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7812F-2DDC-4E6F-853E-69CACF9B1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3D0A67-95B5-4873-9C08-ACFB8CA32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6898-74D0-445B-96FA-0F4DAF3C1667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AF47F2-19F6-4743-8383-ABCFE14CB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A15089-90C7-4199-AF77-47C01F84C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B541-973A-4896-ADDD-BF155F976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8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CB5592-06CA-49B6-ABB5-0493B3B21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6898-74D0-445B-96FA-0F4DAF3C1667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898E4E-B338-49D8-B14E-B0F8E0FC5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664E7F-316B-443B-86B9-D0811B60A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B541-973A-4896-ADDD-BF155F976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53FDD-4D35-4C9A-B77D-251692D61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FCC3C-DE20-404D-AC24-6CC82F8E4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F5FC7B-1F8E-4E03-8CF4-D33E84093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448F0A-4FE7-4D7A-A6E7-DE9624F15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6898-74D0-445B-96FA-0F4DAF3C1667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789F5F-2860-46E0-9C39-C79B824DF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BBE9E-803D-4896-9393-71DDA1322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B541-973A-4896-ADDD-BF155F976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0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67C7F-11EA-4EBD-A420-A52CF1FDA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3E2269-7771-401F-89F1-8635CF3819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28C58E-B4BB-4AFD-9339-678467FF48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04C93-7648-4B3C-B4BB-ED841EAAE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6898-74D0-445B-96FA-0F4DAF3C1667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7779C-11CB-4AC0-9F22-3FEECFDB9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996A22-7DCF-4B71-99CE-F910A4078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B541-973A-4896-ADDD-BF155F976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5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759AC3-D316-46F9-892B-5ACCCD332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8FA1E9-6532-48EC-B04C-442A18920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5219A-E6ED-4045-A8BF-7E891F8982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46898-74D0-445B-96FA-0F4DAF3C1667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23959-946B-4112-9F57-AAEF8EF5B1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07C2C-7036-4283-B25D-74CACFED18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DB541-973A-4896-ADDD-BF155F976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02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48938C-EB17-49FB-BC42-BFC5C35E6548}"/>
              </a:ext>
            </a:extLst>
          </p:cNvPr>
          <p:cNvSpPr txBox="1"/>
          <p:nvPr/>
        </p:nvSpPr>
        <p:spPr>
          <a:xfrm>
            <a:off x="3061739" y="3488272"/>
            <a:ext cx="59230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Rocket Stability</a:t>
            </a:r>
          </a:p>
          <a:p>
            <a:pPr algn="ctr"/>
            <a:r>
              <a:rPr lang="en-US" sz="4000" dirty="0">
                <a:solidFill>
                  <a:srgbClr val="0070C0"/>
                </a:solidFill>
              </a:rPr>
              <a:t>Suggested Experiments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456A2FF-A320-4858-A9DA-80DA823F096F}"/>
              </a:ext>
            </a:extLst>
          </p:cNvPr>
          <p:cNvGrpSpPr/>
          <p:nvPr/>
        </p:nvGrpSpPr>
        <p:grpSpPr>
          <a:xfrm>
            <a:off x="2308265" y="373265"/>
            <a:ext cx="7797143" cy="2880321"/>
            <a:chOff x="827582" y="836712"/>
            <a:chExt cx="7797143" cy="288032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11DAB3D-E017-45F2-B20D-84C5597EE918}"/>
                </a:ext>
              </a:extLst>
            </p:cNvPr>
            <p:cNvGrpSpPr/>
            <p:nvPr/>
          </p:nvGrpSpPr>
          <p:grpSpPr>
            <a:xfrm>
              <a:off x="899591" y="2060848"/>
              <a:ext cx="1548172" cy="972109"/>
              <a:chOff x="899591" y="2060848"/>
              <a:chExt cx="1548172" cy="972109"/>
            </a:xfrm>
          </p:grpSpPr>
          <p:sp>
            <p:nvSpPr>
              <p:cNvPr id="6" name="Isosceles Triangle 5">
                <a:extLst>
                  <a:ext uri="{FF2B5EF4-FFF2-40B4-BE49-F238E27FC236}">
                    <a16:creationId xmlns:a16="http://schemas.microsoft.com/office/drawing/2014/main" id="{F58CF6F1-240F-457C-948B-435E9A897169}"/>
                  </a:ext>
                </a:extLst>
              </p:cNvPr>
              <p:cNvSpPr/>
              <p:nvPr/>
            </p:nvSpPr>
            <p:spPr>
              <a:xfrm rot="16200000">
                <a:off x="1421649" y="2006843"/>
                <a:ext cx="504056" cy="1548172"/>
              </a:xfrm>
              <a:prstGeom prst="triangl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10F9B7D2-892B-4CAA-B54A-3337EE3AEC38}"/>
                  </a:ext>
                </a:extLst>
              </p:cNvPr>
              <p:cNvCxnSpPr/>
              <p:nvPr/>
            </p:nvCxnSpPr>
            <p:spPr>
              <a:xfrm flipV="1">
                <a:off x="2087724" y="2060848"/>
                <a:ext cx="0" cy="756084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9746709-EBEF-4F5E-B710-598FA945CB15}"/>
                </a:ext>
              </a:extLst>
            </p:cNvPr>
            <p:cNvGrpSpPr/>
            <p:nvPr/>
          </p:nvGrpSpPr>
          <p:grpSpPr>
            <a:xfrm>
              <a:off x="2447764" y="2240868"/>
              <a:ext cx="5364596" cy="792089"/>
              <a:chOff x="2267744" y="2384883"/>
              <a:chExt cx="5364596" cy="792089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56F0590-4595-4224-B9DC-4AE155ABA0DA}"/>
                  </a:ext>
                </a:extLst>
              </p:cNvPr>
              <p:cNvSpPr/>
              <p:nvPr/>
            </p:nvSpPr>
            <p:spPr>
              <a:xfrm>
                <a:off x="2267744" y="2672916"/>
                <a:ext cx="5364596" cy="50405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1C3FF2FA-A618-4377-A639-63426BD30433}"/>
                  </a:ext>
                </a:extLst>
              </p:cNvPr>
              <p:cNvCxnSpPr/>
              <p:nvPr/>
            </p:nvCxnSpPr>
            <p:spPr>
              <a:xfrm flipV="1">
                <a:off x="5004048" y="2384883"/>
                <a:ext cx="0" cy="576065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E2C02E90-136E-453E-941D-F30E68EB397C}"/>
                </a:ext>
              </a:extLst>
            </p:cNvPr>
            <p:cNvGrpSpPr/>
            <p:nvPr/>
          </p:nvGrpSpPr>
          <p:grpSpPr>
            <a:xfrm>
              <a:off x="7056276" y="1844824"/>
              <a:ext cx="756084" cy="1872209"/>
              <a:chOff x="7056276" y="1844824"/>
              <a:chExt cx="756084" cy="1872209"/>
            </a:xfrm>
          </p:grpSpPr>
          <p:sp>
            <p:nvSpPr>
              <p:cNvPr id="12" name="Trapezoid 11">
                <a:extLst>
                  <a:ext uri="{FF2B5EF4-FFF2-40B4-BE49-F238E27FC236}">
                    <a16:creationId xmlns:a16="http://schemas.microsoft.com/office/drawing/2014/main" id="{647D4383-48B9-4D37-B16B-C9D2996E796C}"/>
                  </a:ext>
                </a:extLst>
              </p:cNvPr>
              <p:cNvSpPr/>
              <p:nvPr/>
            </p:nvSpPr>
            <p:spPr>
              <a:xfrm>
                <a:off x="7056276" y="1844824"/>
                <a:ext cx="756084" cy="684076"/>
              </a:xfrm>
              <a:prstGeom prst="trapezoid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rapezoid 12">
                <a:extLst>
                  <a:ext uri="{FF2B5EF4-FFF2-40B4-BE49-F238E27FC236}">
                    <a16:creationId xmlns:a16="http://schemas.microsoft.com/office/drawing/2014/main" id="{D21EA5E3-2763-42DC-A617-4C3E6C181889}"/>
                  </a:ext>
                </a:extLst>
              </p:cNvPr>
              <p:cNvSpPr/>
              <p:nvPr/>
            </p:nvSpPr>
            <p:spPr>
              <a:xfrm flipV="1">
                <a:off x="7056276" y="3032956"/>
                <a:ext cx="756084" cy="684077"/>
              </a:xfrm>
              <a:prstGeom prst="trapezoid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8F7D538A-17DB-4961-8982-0D4AFC5F14F2}"/>
                  </a:ext>
                </a:extLst>
              </p:cNvPr>
              <p:cNvCxnSpPr>
                <a:endCxn id="12" idx="0"/>
              </p:cNvCxnSpPr>
              <p:nvPr/>
            </p:nvCxnSpPr>
            <p:spPr>
              <a:xfrm flipH="1" flipV="1">
                <a:off x="7434318" y="1844824"/>
                <a:ext cx="10818" cy="903819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1DACC91-CDB6-4874-A14C-9546913DFD01}"/>
                </a:ext>
              </a:extLst>
            </p:cNvPr>
            <p:cNvCxnSpPr/>
            <p:nvPr/>
          </p:nvCxnSpPr>
          <p:spPr>
            <a:xfrm>
              <a:off x="899591" y="989666"/>
              <a:ext cx="0" cy="161124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B37335F-177B-4426-B850-429FAEED2E03}"/>
                </a:ext>
              </a:extLst>
            </p:cNvPr>
            <p:cNvCxnSpPr/>
            <p:nvPr/>
          </p:nvCxnSpPr>
          <p:spPr>
            <a:xfrm>
              <a:off x="2087724" y="1791400"/>
              <a:ext cx="0" cy="54006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8B43B4E-0BA9-4236-BAD3-83F4E4E676EE}"/>
                </a:ext>
              </a:extLst>
            </p:cNvPr>
            <p:cNvCxnSpPr/>
            <p:nvPr/>
          </p:nvCxnSpPr>
          <p:spPr>
            <a:xfrm>
              <a:off x="5184068" y="1539372"/>
              <a:ext cx="0" cy="79708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EC6C431-900B-4B24-9C81-AE630A6EE9F3}"/>
                </a:ext>
              </a:extLst>
            </p:cNvPr>
            <p:cNvCxnSpPr/>
            <p:nvPr/>
          </p:nvCxnSpPr>
          <p:spPr>
            <a:xfrm flipH="1">
              <a:off x="7434318" y="855296"/>
              <a:ext cx="22681" cy="122676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E036A7EA-3BCD-4DF3-8BF4-118A380EDF85}"/>
                </a:ext>
              </a:extLst>
            </p:cNvPr>
            <p:cNvCxnSpPr/>
            <p:nvPr/>
          </p:nvCxnSpPr>
          <p:spPr>
            <a:xfrm>
              <a:off x="899591" y="1071320"/>
              <a:ext cx="6557408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arrow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BC222559-7E31-429C-ACBE-C0640179D070}"/>
                </a:ext>
              </a:extLst>
            </p:cNvPr>
            <p:cNvCxnSpPr/>
            <p:nvPr/>
          </p:nvCxnSpPr>
          <p:spPr>
            <a:xfrm>
              <a:off x="899591" y="1899412"/>
              <a:ext cx="1188133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arrow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8DAE9F2-E055-43AD-B211-837501CC8235}"/>
                </a:ext>
              </a:extLst>
            </p:cNvPr>
            <p:cNvCxnSpPr/>
            <p:nvPr/>
          </p:nvCxnSpPr>
          <p:spPr>
            <a:xfrm flipV="1">
              <a:off x="899591" y="1628800"/>
              <a:ext cx="4278311" cy="18584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arrow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3242B14-C4F4-47D1-874F-304ECA0F0546}"/>
                </a:ext>
              </a:extLst>
            </p:cNvPr>
            <p:cNvSpPr txBox="1"/>
            <p:nvPr/>
          </p:nvSpPr>
          <p:spPr>
            <a:xfrm>
              <a:off x="1206441" y="1718810"/>
              <a:ext cx="55724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4 in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2520EFC-B989-48DE-A53E-0FBE81E12713}"/>
                </a:ext>
              </a:extLst>
            </p:cNvPr>
            <p:cNvSpPr txBox="1"/>
            <p:nvPr/>
          </p:nvSpPr>
          <p:spPr>
            <a:xfrm>
              <a:off x="2411761" y="1458072"/>
              <a:ext cx="72008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20 in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B4DAD5B-2602-4334-B69C-DDD40FB65B7A}"/>
                </a:ext>
              </a:extLst>
            </p:cNvPr>
            <p:cNvSpPr txBox="1"/>
            <p:nvPr/>
          </p:nvSpPr>
          <p:spPr>
            <a:xfrm>
              <a:off x="3671900" y="1129781"/>
              <a:ext cx="77649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30 in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431CFAA-838D-4501-BCFF-7861BF6DA8BB}"/>
                </a:ext>
              </a:extLst>
            </p:cNvPr>
            <p:cNvSpPr txBox="1"/>
            <p:nvPr/>
          </p:nvSpPr>
          <p:spPr>
            <a:xfrm>
              <a:off x="4401412" y="836712"/>
              <a:ext cx="77649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33 in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65BA2CD-F2A7-4908-9B69-4B850C428F34}"/>
                </a:ext>
              </a:extLst>
            </p:cNvPr>
            <p:cNvSpPr/>
            <p:nvPr/>
          </p:nvSpPr>
          <p:spPr>
            <a:xfrm>
              <a:off x="827582" y="2708338"/>
              <a:ext cx="180021" cy="18060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Or 26">
              <a:extLst>
                <a:ext uri="{FF2B5EF4-FFF2-40B4-BE49-F238E27FC236}">
                  <a16:creationId xmlns:a16="http://schemas.microsoft.com/office/drawing/2014/main" id="{825D3844-C4B5-4E40-9005-F8EE41E475F6}"/>
                </a:ext>
              </a:extLst>
            </p:cNvPr>
            <p:cNvSpPr/>
            <p:nvPr/>
          </p:nvSpPr>
          <p:spPr>
            <a:xfrm>
              <a:off x="5689390" y="2657033"/>
              <a:ext cx="287188" cy="283211"/>
            </a:xfrm>
            <a:prstGeom prst="flowChartOr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5197756-933E-4B07-8053-8620E30ED539}"/>
                </a:ext>
              </a:extLst>
            </p:cNvPr>
            <p:cNvSpPr txBox="1"/>
            <p:nvPr/>
          </p:nvSpPr>
          <p:spPr>
            <a:xfrm>
              <a:off x="1676677" y="3064315"/>
              <a:ext cx="8640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0.4 </a:t>
              </a:r>
              <a:r>
                <a:rPr lang="en-US" dirty="0" err="1"/>
                <a:t>lb</a:t>
              </a:r>
              <a:endParaRPr lang="en-US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B830BCB-DE8B-48E4-82CB-A70F77AAA332}"/>
                </a:ext>
              </a:extLst>
            </p:cNvPr>
            <p:cNvSpPr txBox="1"/>
            <p:nvPr/>
          </p:nvSpPr>
          <p:spPr>
            <a:xfrm>
              <a:off x="4745854" y="3064315"/>
              <a:ext cx="8640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0.2 </a:t>
              </a:r>
              <a:r>
                <a:rPr lang="en-US" dirty="0" err="1"/>
                <a:t>lb</a:t>
              </a:r>
              <a:endParaRPr lang="en-US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05A0EAD-6EED-4625-8488-0E9301CFA940}"/>
                </a:ext>
              </a:extLst>
            </p:cNvPr>
            <p:cNvSpPr txBox="1"/>
            <p:nvPr/>
          </p:nvSpPr>
          <p:spPr>
            <a:xfrm>
              <a:off x="7760630" y="2082064"/>
              <a:ext cx="8640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1.0 </a:t>
              </a:r>
              <a:r>
                <a:rPr lang="en-US" dirty="0" err="1"/>
                <a:t>lb</a:t>
              </a:r>
              <a:endParaRPr lang="en-US" dirty="0"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F317A65C-F5C7-46CA-8B34-4522E39F466F}"/>
              </a:ext>
            </a:extLst>
          </p:cNvPr>
          <p:cNvSpPr txBox="1"/>
          <p:nvPr/>
        </p:nvSpPr>
        <p:spPr>
          <a:xfrm>
            <a:off x="4273454" y="5386321"/>
            <a:ext cx="33112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/>
              <a:t>LabRat</a:t>
            </a:r>
            <a:r>
              <a:rPr lang="en-US" sz="2800" b="1" dirty="0"/>
              <a:t> Scientific</a:t>
            </a:r>
          </a:p>
          <a:p>
            <a:pPr algn="ctr"/>
            <a:r>
              <a:rPr lang="en-US" sz="2800" b="1" dirty="0"/>
              <a:t>© 2018</a:t>
            </a:r>
          </a:p>
        </p:txBody>
      </p:sp>
    </p:spTree>
    <p:extLst>
      <p:ext uri="{BB962C8B-B14F-4D97-AF65-F5344CB8AC3E}">
        <p14:creationId xmlns:p14="http://schemas.microsoft.com/office/powerpoint/2010/main" val="18740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2097B-B0BE-450A-A9F1-8A55BBAB7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09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Exp. 2 – Stability as Function of CG Location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D7635-39C6-4CFE-A8DE-97B47C44F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2327"/>
            <a:ext cx="10515600" cy="4874636"/>
          </a:xfrm>
        </p:spPr>
        <p:txBody>
          <a:bodyPr>
            <a:normAutofit/>
          </a:bodyPr>
          <a:lstStyle/>
          <a:p>
            <a:r>
              <a:rPr lang="en-US" dirty="0"/>
              <a:t>Scientific Question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How does the location of the Center of Pressure affect the stability of a rocket?</a:t>
            </a:r>
          </a:p>
          <a:p>
            <a:endParaRPr lang="en-US" dirty="0"/>
          </a:p>
          <a:p>
            <a:r>
              <a:rPr lang="en-US" dirty="0"/>
              <a:t>Equipment and Materials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Experimental rocket with movable balance string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String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E664F-0282-401B-9FC9-C97E44AD8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8EDC-D146-40AF-98BE-C458D57F4A8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48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D7635-39C6-4CFE-A8DE-97B47C44F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2327"/>
            <a:ext cx="10515600" cy="519054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Approach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Build the test rocket with replaceable fin sets (use those from Exp. 1)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Place the fin set 1 at the rear of the rocket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Hang the rocket from its Center of Gravity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Perform a spin test to see if the rocket is stable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Move the string collar 1” aft and rebalance the rocket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Perform a spin test to see check the rocket’s stability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Repeat steps 4-5 until the rocket become unstable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Change the fin set and repeat the experiment</a:t>
            </a:r>
          </a:p>
          <a:p>
            <a:endParaRPr lang="en-US" dirty="0"/>
          </a:p>
          <a:p>
            <a:r>
              <a:rPr lang="en-US" dirty="0"/>
              <a:t>Data Analysis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Tabulate the CP locations with respect to the fin shape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Assess which shape of fin provides the best stability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8C128B-3523-4D16-A88D-9337EDA75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8EDC-D146-40AF-98BE-C458D57F4A8E}" type="slidenum">
              <a:rPr lang="en-US" smtClean="0"/>
              <a:t>11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B7FEC74-F126-4A44-9CE4-2A17EC632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09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Exp. 2 – Stability as Function of CG Location </a:t>
            </a:r>
          </a:p>
        </p:txBody>
      </p:sp>
    </p:spTree>
    <p:extLst>
      <p:ext uri="{BB962C8B-B14F-4D97-AF65-F5344CB8AC3E}">
        <p14:creationId xmlns:p14="http://schemas.microsoft.com/office/powerpoint/2010/main" val="248890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D7635-39C6-4CFE-A8DE-97B47C44F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2327"/>
            <a:ext cx="10515600" cy="5190548"/>
          </a:xfrm>
        </p:spPr>
        <p:txBody>
          <a:bodyPr>
            <a:normAutofit/>
          </a:bodyPr>
          <a:lstStyle/>
          <a:p>
            <a:r>
              <a:rPr lang="en-US" dirty="0"/>
              <a:t>Drawing Conclusions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Which fin set provides the best stability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B9D93-A925-4964-A3A5-ABF9ACC92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8EDC-D146-40AF-98BE-C458D57F4A8E}" type="slidenum">
              <a:rPr lang="en-US" smtClean="0"/>
              <a:t>12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7C8B27D-EF50-4670-8D99-AB2851D57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09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Exp. 2 – Stability as Function of CG Location </a:t>
            </a:r>
          </a:p>
        </p:txBody>
      </p:sp>
    </p:spTree>
    <p:extLst>
      <p:ext uri="{BB962C8B-B14F-4D97-AF65-F5344CB8AC3E}">
        <p14:creationId xmlns:p14="http://schemas.microsoft.com/office/powerpoint/2010/main" val="209535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02AA798-8E56-4DD9-B953-75B59B2216B6}"/>
              </a:ext>
            </a:extLst>
          </p:cNvPr>
          <p:cNvGrpSpPr/>
          <p:nvPr/>
        </p:nvGrpSpPr>
        <p:grpSpPr>
          <a:xfrm>
            <a:off x="3072405" y="3365662"/>
            <a:ext cx="5985164" cy="1805379"/>
            <a:chOff x="3608118" y="3314665"/>
            <a:chExt cx="5985164" cy="1805379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4E751B3-2C75-4E34-8B15-E7202D36A5CB}"/>
                </a:ext>
              </a:extLst>
            </p:cNvPr>
            <p:cNvGrpSpPr/>
            <p:nvPr/>
          </p:nvGrpSpPr>
          <p:grpSpPr>
            <a:xfrm>
              <a:off x="3608118" y="3314665"/>
              <a:ext cx="5985164" cy="1805379"/>
              <a:chOff x="3172690" y="2734094"/>
              <a:chExt cx="5985164" cy="1805379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949DB01-B2B9-4E2A-A334-5B5478D6C1D6}"/>
                  </a:ext>
                </a:extLst>
              </p:cNvPr>
              <p:cNvSpPr/>
              <p:nvPr/>
            </p:nvSpPr>
            <p:spPr>
              <a:xfrm>
                <a:off x="3172690" y="3352477"/>
                <a:ext cx="4904510" cy="56803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Isosceles Triangle 10">
                <a:extLst>
                  <a:ext uri="{FF2B5EF4-FFF2-40B4-BE49-F238E27FC236}">
                    <a16:creationId xmlns:a16="http://schemas.microsoft.com/office/drawing/2014/main" id="{BBC00C18-2FC1-4403-B265-C5D48325B27B}"/>
                  </a:ext>
                </a:extLst>
              </p:cNvPr>
              <p:cNvSpPr/>
              <p:nvPr/>
            </p:nvSpPr>
            <p:spPr>
              <a:xfrm rot="5400000">
                <a:off x="8333509" y="3096168"/>
                <a:ext cx="568036" cy="1080654"/>
              </a:xfrm>
              <a:prstGeom prst="triangl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rapezoid 11">
                <a:extLst>
                  <a:ext uri="{FF2B5EF4-FFF2-40B4-BE49-F238E27FC236}">
                    <a16:creationId xmlns:a16="http://schemas.microsoft.com/office/drawing/2014/main" id="{0A80456F-0FE0-4906-A1A8-38AACA9CF8D6}"/>
                  </a:ext>
                </a:extLst>
              </p:cNvPr>
              <p:cNvSpPr/>
              <p:nvPr/>
            </p:nvSpPr>
            <p:spPr>
              <a:xfrm>
                <a:off x="3172690" y="2734094"/>
                <a:ext cx="665019" cy="618383"/>
              </a:xfrm>
              <a:prstGeom prst="trapezoid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rapezoid 12">
                <a:extLst>
                  <a:ext uri="{FF2B5EF4-FFF2-40B4-BE49-F238E27FC236}">
                    <a16:creationId xmlns:a16="http://schemas.microsoft.com/office/drawing/2014/main" id="{00797265-434F-4363-B53C-F352906691E4}"/>
                  </a:ext>
                </a:extLst>
              </p:cNvPr>
              <p:cNvSpPr/>
              <p:nvPr/>
            </p:nvSpPr>
            <p:spPr>
              <a:xfrm rot="10800000">
                <a:off x="3179286" y="3921090"/>
                <a:ext cx="665019" cy="618383"/>
              </a:xfrm>
              <a:prstGeom prst="trapezoid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33EC0BD-1C30-423B-8E27-02CBEF1CEE5C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>
              <a:off x="3608118" y="4217066"/>
              <a:ext cx="6716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5B2E0722-95F5-4D7E-A70C-03F9E2E6A49B}"/>
              </a:ext>
            </a:extLst>
          </p:cNvPr>
          <p:cNvSpPr/>
          <p:nvPr/>
        </p:nvSpPr>
        <p:spPr>
          <a:xfrm>
            <a:off x="5347850" y="3942480"/>
            <a:ext cx="415636" cy="6354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E2EDD5-A14A-4884-9B64-D61EA4F24673}"/>
              </a:ext>
            </a:extLst>
          </p:cNvPr>
          <p:cNvCxnSpPr/>
          <p:nvPr/>
        </p:nvCxnSpPr>
        <p:spPr>
          <a:xfrm flipH="1" flipV="1">
            <a:off x="5527964" y="1335965"/>
            <a:ext cx="27709" cy="26203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A39845FD-5175-4197-B431-EABF40E1826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5709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>
                <a:solidFill>
                  <a:srgbClr val="FF0000"/>
                </a:solidFill>
              </a:rPr>
              <a:t>Exp. 2 – Stability as Function of CG Location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69D650C-9543-42EC-9094-E534D257B25C}"/>
              </a:ext>
            </a:extLst>
          </p:cNvPr>
          <p:cNvGrpSpPr/>
          <p:nvPr/>
        </p:nvGrpSpPr>
        <p:grpSpPr>
          <a:xfrm>
            <a:off x="10411325" y="4340159"/>
            <a:ext cx="665019" cy="1814003"/>
            <a:chOff x="5271985" y="3584329"/>
            <a:chExt cx="665019" cy="181400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A194958-3EFA-43E9-BE9A-0EA1850C16F1}"/>
                </a:ext>
              </a:extLst>
            </p:cNvPr>
            <p:cNvSpPr/>
            <p:nvPr/>
          </p:nvSpPr>
          <p:spPr>
            <a:xfrm>
              <a:off x="5271985" y="4202712"/>
              <a:ext cx="665019" cy="58123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20CC78B-D4A7-4CD8-AD07-319B0331CE44}"/>
                </a:ext>
              </a:extLst>
            </p:cNvPr>
            <p:cNvCxnSpPr>
              <a:cxnSpLocks/>
              <a:endCxn id="18" idx="3"/>
            </p:cNvCxnSpPr>
            <p:nvPr/>
          </p:nvCxnSpPr>
          <p:spPr>
            <a:xfrm>
              <a:off x="5271985" y="4486730"/>
              <a:ext cx="665019" cy="660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BE36045-BE0D-42FD-8A99-C4D2381D0C19}"/>
                </a:ext>
              </a:extLst>
            </p:cNvPr>
            <p:cNvSpPr/>
            <p:nvPr/>
          </p:nvSpPr>
          <p:spPr>
            <a:xfrm>
              <a:off x="5271985" y="3584329"/>
              <a:ext cx="665019" cy="6183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27CD3B7-1CB1-49D3-B3FB-8D1016383108}"/>
                </a:ext>
              </a:extLst>
            </p:cNvPr>
            <p:cNvSpPr/>
            <p:nvPr/>
          </p:nvSpPr>
          <p:spPr>
            <a:xfrm>
              <a:off x="5271985" y="4779950"/>
              <a:ext cx="665019" cy="6183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C74369C-322E-4D79-ADEB-7581B7C77946}"/>
              </a:ext>
            </a:extLst>
          </p:cNvPr>
          <p:cNvGrpSpPr/>
          <p:nvPr/>
        </p:nvGrpSpPr>
        <p:grpSpPr>
          <a:xfrm>
            <a:off x="10283969" y="1906857"/>
            <a:ext cx="920009" cy="1818918"/>
            <a:chOff x="6812043" y="3584325"/>
            <a:chExt cx="683268" cy="1818918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EA9377D-5B33-4FAB-9681-1A292E9F64C0}"/>
                </a:ext>
              </a:extLst>
            </p:cNvPr>
            <p:cNvSpPr/>
            <p:nvPr/>
          </p:nvSpPr>
          <p:spPr>
            <a:xfrm>
              <a:off x="6823696" y="4202710"/>
              <a:ext cx="665019" cy="58123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C2D48B5-6566-4587-B6AE-BD5B4508E890}"/>
                </a:ext>
              </a:extLst>
            </p:cNvPr>
            <p:cNvCxnSpPr>
              <a:cxnSpLocks/>
            </p:cNvCxnSpPr>
            <p:nvPr/>
          </p:nvCxnSpPr>
          <p:spPr>
            <a:xfrm>
              <a:off x="6823696" y="4486728"/>
              <a:ext cx="6716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ight Triangle 24">
              <a:extLst>
                <a:ext uri="{FF2B5EF4-FFF2-40B4-BE49-F238E27FC236}">
                  <a16:creationId xmlns:a16="http://schemas.microsoft.com/office/drawing/2014/main" id="{92C5B005-E97D-4A70-A500-8C92C5CA8F36}"/>
                </a:ext>
              </a:extLst>
            </p:cNvPr>
            <p:cNvSpPr/>
            <p:nvPr/>
          </p:nvSpPr>
          <p:spPr>
            <a:xfrm>
              <a:off x="6812043" y="3584325"/>
              <a:ext cx="671614" cy="618384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FB38A49F-9836-45ED-A1E1-2A7F555EDC39}"/>
                </a:ext>
              </a:extLst>
            </p:cNvPr>
            <p:cNvSpPr/>
            <p:nvPr/>
          </p:nvSpPr>
          <p:spPr>
            <a:xfrm rot="5400000">
              <a:off x="6842618" y="4762203"/>
              <a:ext cx="618384" cy="663696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8992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02AA798-8E56-4DD9-B953-75B59B2216B6}"/>
              </a:ext>
            </a:extLst>
          </p:cNvPr>
          <p:cNvGrpSpPr/>
          <p:nvPr/>
        </p:nvGrpSpPr>
        <p:grpSpPr>
          <a:xfrm>
            <a:off x="3072405" y="3365662"/>
            <a:ext cx="5985164" cy="1805379"/>
            <a:chOff x="3608118" y="3314665"/>
            <a:chExt cx="5985164" cy="1805379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4E751B3-2C75-4E34-8B15-E7202D36A5CB}"/>
                </a:ext>
              </a:extLst>
            </p:cNvPr>
            <p:cNvGrpSpPr/>
            <p:nvPr/>
          </p:nvGrpSpPr>
          <p:grpSpPr>
            <a:xfrm>
              <a:off x="3608118" y="3314665"/>
              <a:ext cx="5985164" cy="1805379"/>
              <a:chOff x="3172690" y="2734094"/>
              <a:chExt cx="5985164" cy="1805379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949DB01-B2B9-4E2A-A334-5B5478D6C1D6}"/>
                  </a:ext>
                </a:extLst>
              </p:cNvPr>
              <p:cNvSpPr/>
              <p:nvPr/>
            </p:nvSpPr>
            <p:spPr>
              <a:xfrm>
                <a:off x="3172690" y="3352477"/>
                <a:ext cx="4904510" cy="56803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Isosceles Triangle 10">
                <a:extLst>
                  <a:ext uri="{FF2B5EF4-FFF2-40B4-BE49-F238E27FC236}">
                    <a16:creationId xmlns:a16="http://schemas.microsoft.com/office/drawing/2014/main" id="{BBC00C18-2FC1-4403-B265-C5D48325B27B}"/>
                  </a:ext>
                </a:extLst>
              </p:cNvPr>
              <p:cNvSpPr/>
              <p:nvPr/>
            </p:nvSpPr>
            <p:spPr>
              <a:xfrm rot="5400000">
                <a:off x="8333509" y="3096168"/>
                <a:ext cx="568036" cy="1080654"/>
              </a:xfrm>
              <a:prstGeom prst="triangl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rapezoid 11">
                <a:extLst>
                  <a:ext uri="{FF2B5EF4-FFF2-40B4-BE49-F238E27FC236}">
                    <a16:creationId xmlns:a16="http://schemas.microsoft.com/office/drawing/2014/main" id="{0A80456F-0FE0-4906-A1A8-38AACA9CF8D6}"/>
                  </a:ext>
                </a:extLst>
              </p:cNvPr>
              <p:cNvSpPr/>
              <p:nvPr/>
            </p:nvSpPr>
            <p:spPr>
              <a:xfrm>
                <a:off x="3172690" y="2734094"/>
                <a:ext cx="665019" cy="618383"/>
              </a:xfrm>
              <a:prstGeom prst="trapezoid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rapezoid 12">
                <a:extLst>
                  <a:ext uri="{FF2B5EF4-FFF2-40B4-BE49-F238E27FC236}">
                    <a16:creationId xmlns:a16="http://schemas.microsoft.com/office/drawing/2014/main" id="{00797265-434F-4363-B53C-F352906691E4}"/>
                  </a:ext>
                </a:extLst>
              </p:cNvPr>
              <p:cNvSpPr/>
              <p:nvPr/>
            </p:nvSpPr>
            <p:spPr>
              <a:xfrm rot="10800000">
                <a:off x="3179286" y="3921090"/>
                <a:ext cx="665019" cy="618383"/>
              </a:xfrm>
              <a:prstGeom prst="trapezoid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33EC0BD-1C30-423B-8E27-02CBEF1CEE5C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>
              <a:off x="3608118" y="4217066"/>
              <a:ext cx="6716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5B2E0722-95F5-4D7E-A70C-03F9E2E6A49B}"/>
              </a:ext>
            </a:extLst>
          </p:cNvPr>
          <p:cNvSpPr/>
          <p:nvPr/>
        </p:nvSpPr>
        <p:spPr>
          <a:xfrm>
            <a:off x="4793666" y="3942480"/>
            <a:ext cx="415636" cy="6354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E2EDD5-A14A-4884-9B64-D61EA4F24673}"/>
              </a:ext>
            </a:extLst>
          </p:cNvPr>
          <p:cNvCxnSpPr/>
          <p:nvPr/>
        </p:nvCxnSpPr>
        <p:spPr>
          <a:xfrm flipH="1" flipV="1">
            <a:off x="4973780" y="1335965"/>
            <a:ext cx="27709" cy="26203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8575963A-E69A-4D17-9A7F-5B0F9C13725F}"/>
              </a:ext>
            </a:extLst>
          </p:cNvPr>
          <p:cNvSpPr/>
          <p:nvPr/>
        </p:nvSpPr>
        <p:spPr>
          <a:xfrm>
            <a:off x="3103418" y="4373618"/>
            <a:ext cx="207818" cy="1507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DC7F7022-09F0-4357-B27C-9A1399D848E5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5709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>
                <a:solidFill>
                  <a:srgbClr val="FF0000"/>
                </a:solidFill>
              </a:rPr>
              <a:t>Exp. 2 – Stability as Function of CG Location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33AB7BE-39C2-4576-AE06-C2AA35CE4591}"/>
              </a:ext>
            </a:extLst>
          </p:cNvPr>
          <p:cNvGrpSpPr/>
          <p:nvPr/>
        </p:nvGrpSpPr>
        <p:grpSpPr>
          <a:xfrm>
            <a:off x="10411325" y="4340159"/>
            <a:ext cx="665019" cy="1814003"/>
            <a:chOff x="5271985" y="3584329"/>
            <a:chExt cx="665019" cy="181400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4CB2BAC-8CA1-4699-8077-BEF9CA987206}"/>
                </a:ext>
              </a:extLst>
            </p:cNvPr>
            <p:cNvSpPr/>
            <p:nvPr/>
          </p:nvSpPr>
          <p:spPr>
            <a:xfrm>
              <a:off x="5271985" y="4202712"/>
              <a:ext cx="665019" cy="58123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79A33DA-92BE-4763-8BBE-F83C0E1399FA}"/>
                </a:ext>
              </a:extLst>
            </p:cNvPr>
            <p:cNvCxnSpPr>
              <a:cxnSpLocks/>
              <a:endCxn id="19" idx="3"/>
            </p:cNvCxnSpPr>
            <p:nvPr/>
          </p:nvCxnSpPr>
          <p:spPr>
            <a:xfrm>
              <a:off x="5271985" y="4486730"/>
              <a:ext cx="665019" cy="660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EC453CB-AB46-4152-9FBF-ED828B9515C0}"/>
                </a:ext>
              </a:extLst>
            </p:cNvPr>
            <p:cNvSpPr/>
            <p:nvPr/>
          </p:nvSpPr>
          <p:spPr>
            <a:xfrm>
              <a:off x="5271985" y="3584329"/>
              <a:ext cx="665019" cy="6183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770E2BB-2B58-4B11-8183-CAEFDF76C30B}"/>
                </a:ext>
              </a:extLst>
            </p:cNvPr>
            <p:cNvSpPr/>
            <p:nvPr/>
          </p:nvSpPr>
          <p:spPr>
            <a:xfrm>
              <a:off x="5271985" y="4779950"/>
              <a:ext cx="665019" cy="6183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508EF87-345D-4D93-B5EF-DCC7B02724B8}"/>
              </a:ext>
            </a:extLst>
          </p:cNvPr>
          <p:cNvGrpSpPr/>
          <p:nvPr/>
        </p:nvGrpSpPr>
        <p:grpSpPr>
          <a:xfrm>
            <a:off x="10283969" y="1906857"/>
            <a:ext cx="920009" cy="1818918"/>
            <a:chOff x="6812043" y="3584325"/>
            <a:chExt cx="683268" cy="181891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6692390-4E32-4899-9CC2-6CB7D79974B0}"/>
                </a:ext>
              </a:extLst>
            </p:cNvPr>
            <p:cNvSpPr/>
            <p:nvPr/>
          </p:nvSpPr>
          <p:spPr>
            <a:xfrm>
              <a:off x="6823696" y="4202710"/>
              <a:ext cx="665019" cy="58123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D531B3F-45FB-4214-B447-EF4F1B3FF44D}"/>
                </a:ext>
              </a:extLst>
            </p:cNvPr>
            <p:cNvCxnSpPr>
              <a:cxnSpLocks/>
            </p:cNvCxnSpPr>
            <p:nvPr/>
          </p:nvCxnSpPr>
          <p:spPr>
            <a:xfrm>
              <a:off x="6823696" y="4486728"/>
              <a:ext cx="6716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D6877C9A-4C0D-491C-8551-A4A4717167C0}"/>
                </a:ext>
              </a:extLst>
            </p:cNvPr>
            <p:cNvSpPr/>
            <p:nvPr/>
          </p:nvSpPr>
          <p:spPr>
            <a:xfrm>
              <a:off x="6812043" y="3584325"/>
              <a:ext cx="671614" cy="618384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ight Triangle 26">
              <a:extLst>
                <a:ext uri="{FF2B5EF4-FFF2-40B4-BE49-F238E27FC236}">
                  <a16:creationId xmlns:a16="http://schemas.microsoft.com/office/drawing/2014/main" id="{AD28AF88-214D-42D4-A64E-91A1734321E3}"/>
                </a:ext>
              </a:extLst>
            </p:cNvPr>
            <p:cNvSpPr/>
            <p:nvPr/>
          </p:nvSpPr>
          <p:spPr>
            <a:xfrm rot="5400000">
              <a:off x="6842618" y="4762203"/>
              <a:ext cx="618384" cy="663696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A522D233-99AF-49C7-AF9A-D0BAB7E7E037}"/>
              </a:ext>
            </a:extLst>
          </p:cNvPr>
          <p:cNvSpPr txBox="1"/>
          <p:nvPr/>
        </p:nvSpPr>
        <p:spPr>
          <a:xfrm>
            <a:off x="559473" y="3739994"/>
            <a:ext cx="2161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weights to the back of the rocket to shift the balancing point backwards. </a:t>
            </a:r>
          </a:p>
        </p:txBody>
      </p:sp>
    </p:spTree>
    <p:extLst>
      <p:ext uri="{BB962C8B-B14F-4D97-AF65-F5344CB8AC3E}">
        <p14:creationId xmlns:p14="http://schemas.microsoft.com/office/powerpoint/2010/main" val="45885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02AA798-8E56-4DD9-B953-75B59B2216B6}"/>
              </a:ext>
            </a:extLst>
          </p:cNvPr>
          <p:cNvGrpSpPr/>
          <p:nvPr/>
        </p:nvGrpSpPr>
        <p:grpSpPr>
          <a:xfrm>
            <a:off x="3072405" y="3365662"/>
            <a:ext cx="5985164" cy="1805379"/>
            <a:chOff x="3608118" y="3314665"/>
            <a:chExt cx="5985164" cy="1805379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4E751B3-2C75-4E34-8B15-E7202D36A5CB}"/>
                </a:ext>
              </a:extLst>
            </p:cNvPr>
            <p:cNvGrpSpPr/>
            <p:nvPr/>
          </p:nvGrpSpPr>
          <p:grpSpPr>
            <a:xfrm>
              <a:off x="3608118" y="3314665"/>
              <a:ext cx="5985164" cy="1805379"/>
              <a:chOff x="3172690" y="2734094"/>
              <a:chExt cx="5985164" cy="1805379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949DB01-B2B9-4E2A-A334-5B5478D6C1D6}"/>
                  </a:ext>
                </a:extLst>
              </p:cNvPr>
              <p:cNvSpPr/>
              <p:nvPr/>
            </p:nvSpPr>
            <p:spPr>
              <a:xfrm>
                <a:off x="3172690" y="3352477"/>
                <a:ext cx="4904510" cy="56803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Isosceles Triangle 10">
                <a:extLst>
                  <a:ext uri="{FF2B5EF4-FFF2-40B4-BE49-F238E27FC236}">
                    <a16:creationId xmlns:a16="http://schemas.microsoft.com/office/drawing/2014/main" id="{BBC00C18-2FC1-4403-B265-C5D48325B27B}"/>
                  </a:ext>
                </a:extLst>
              </p:cNvPr>
              <p:cNvSpPr/>
              <p:nvPr/>
            </p:nvSpPr>
            <p:spPr>
              <a:xfrm rot="5400000">
                <a:off x="8333509" y="3096168"/>
                <a:ext cx="568036" cy="1080654"/>
              </a:xfrm>
              <a:prstGeom prst="triangl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rapezoid 11">
                <a:extLst>
                  <a:ext uri="{FF2B5EF4-FFF2-40B4-BE49-F238E27FC236}">
                    <a16:creationId xmlns:a16="http://schemas.microsoft.com/office/drawing/2014/main" id="{0A80456F-0FE0-4906-A1A8-38AACA9CF8D6}"/>
                  </a:ext>
                </a:extLst>
              </p:cNvPr>
              <p:cNvSpPr/>
              <p:nvPr/>
            </p:nvSpPr>
            <p:spPr>
              <a:xfrm>
                <a:off x="3172690" y="2734094"/>
                <a:ext cx="665019" cy="618383"/>
              </a:xfrm>
              <a:prstGeom prst="trapezoid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rapezoid 12">
                <a:extLst>
                  <a:ext uri="{FF2B5EF4-FFF2-40B4-BE49-F238E27FC236}">
                    <a16:creationId xmlns:a16="http://schemas.microsoft.com/office/drawing/2014/main" id="{00797265-434F-4363-B53C-F352906691E4}"/>
                  </a:ext>
                </a:extLst>
              </p:cNvPr>
              <p:cNvSpPr/>
              <p:nvPr/>
            </p:nvSpPr>
            <p:spPr>
              <a:xfrm rot="10800000">
                <a:off x="3179286" y="3921090"/>
                <a:ext cx="665019" cy="618383"/>
              </a:xfrm>
              <a:prstGeom prst="trapezoid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33EC0BD-1C30-423B-8E27-02CBEF1CEE5C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>
              <a:off x="3608118" y="4217066"/>
              <a:ext cx="6716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5B2E0722-95F5-4D7E-A70C-03F9E2E6A49B}"/>
              </a:ext>
            </a:extLst>
          </p:cNvPr>
          <p:cNvSpPr/>
          <p:nvPr/>
        </p:nvSpPr>
        <p:spPr>
          <a:xfrm>
            <a:off x="4378022" y="3942480"/>
            <a:ext cx="415636" cy="6354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E2EDD5-A14A-4884-9B64-D61EA4F24673}"/>
              </a:ext>
            </a:extLst>
          </p:cNvPr>
          <p:cNvCxnSpPr/>
          <p:nvPr/>
        </p:nvCxnSpPr>
        <p:spPr>
          <a:xfrm flipH="1" flipV="1">
            <a:off x="4558136" y="1335965"/>
            <a:ext cx="27709" cy="26203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B55BF6F5-0BB4-4620-93D7-41A0EBDC444D}"/>
              </a:ext>
            </a:extLst>
          </p:cNvPr>
          <p:cNvSpPr/>
          <p:nvPr/>
        </p:nvSpPr>
        <p:spPr>
          <a:xfrm>
            <a:off x="3103418" y="4373618"/>
            <a:ext cx="207818" cy="1507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7D50562-911C-45C1-A4A8-20B610E55249}"/>
              </a:ext>
            </a:extLst>
          </p:cNvPr>
          <p:cNvSpPr/>
          <p:nvPr/>
        </p:nvSpPr>
        <p:spPr>
          <a:xfrm>
            <a:off x="3103413" y="4207355"/>
            <a:ext cx="207818" cy="1507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C22A1AB-2B5A-45EC-8527-97498329709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5709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>
                <a:solidFill>
                  <a:srgbClr val="FF0000"/>
                </a:solidFill>
              </a:rPr>
              <a:t>Exp. 2 – Stability as Function of CG Location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6159565-C303-48BC-9486-4CE2D2923743}"/>
              </a:ext>
            </a:extLst>
          </p:cNvPr>
          <p:cNvGrpSpPr/>
          <p:nvPr/>
        </p:nvGrpSpPr>
        <p:grpSpPr>
          <a:xfrm>
            <a:off x="10411325" y="4340159"/>
            <a:ext cx="665019" cy="1814003"/>
            <a:chOff x="5271985" y="3584329"/>
            <a:chExt cx="665019" cy="181400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52AF3A8-8D01-456D-B606-7B23A03EEC06}"/>
                </a:ext>
              </a:extLst>
            </p:cNvPr>
            <p:cNvSpPr/>
            <p:nvPr/>
          </p:nvSpPr>
          <p:spPr>
            <a:xfrm>
              <a:off x="5271985" y="4202712"/>
              <a:ext cx="665019" cy="58123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5643340-B15B-4A59-A645-B74ADE2ED40F}"/>
                </a:ext>
              </a:extLst>
            </p:cNvPr>
            <p:cNvCxnSpPr>
              <a:cxnSpLocks/>
              <a:endCxn id="20" idx="3"/>
            </p:cNvCxnSpPr>
            <p:nvPr/>
          </p:nvCxnSpPr>
          <p:spPr>
            <a:xfrm>
              <a:off x="5271985" y="4486730"/>
              <a:ext cx="665019" cy="660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488DAA9-8BCF-46CD-8D34-2E68CDABCF75}"/>
                </a:ext>
              </a:extLst>
            </p:cNvPr>
            <p:cNvSpPr/>
            <p:nvPr/>
          </p:nvSpPr>
          <p:spPr>
            <a:xfrm>
              <a:off x="5271985" y="3584329"/>
              <a:ext cx="665019" cy="6183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C0BB507-9A06-4C01-808B-6B388C6B4B53}"/>
                </a:ext>
              </a:extLst>
            </p:cNvPr>
            <p:cNvSpPr/>
            <p:nvPr/>
          </p:nvSpPr>
          <p:spPr>
            <a:xfrm>
              <a:off x="5271985" y="4779950"/>
              <a:ext cx="665019" cy="6183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8369306-CA7B-43FA-B1D3-A6CAA2B95D5D}"/>
              </a:ext>
            </a:extLst>
          </p:cNvPr>
          <p:cNvGrpSpPr/>
          <p:nvPr/>
        </p:nvGrpSpPr>
        <p:grpSpPr>
          <a:xfrm>
            <a:off x="10283969" y="1906857"/>
            <a:ext cx="920009" cy="1818918"/>
            <a:chOff x="6812043" y="3584325"/>
            <a:chExt cx="683268" cy="1818918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89DFCD1-2963-404A-BD11-44D377AAEE3D}"/>
                </a:ext>
              </a:extLst>
            </p:cNvPr>
            <p:cNvSpPr/>
            <p:nvPr/>
          </p:nvSpPr>
          <p:spPr>
            <a:xfrm>
              <a:off x="6823696" y="4202710"/>
              <a:ext cx="665019" cy="58123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1AE5C81-00D1-48F2-9BA1-2F98E78E3F08}"/>
                </a:ext>
              </a:extLst>
            </p:cNvPr>
            <p:cNvCxnSpPr>
              <a:cxnSpLocks/>
            </p:cNvCxnSpPr>
            <p:nvPr/>
          </p:nvCxnSpPr>
          <p:spPr>
            <a:xfrm>
              <a:off x="6823696" y="4486728"/>
              <a:ext cx="6716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ight Triangle 26">
              <a:extLst>
                <a:ext uri="{FF2B5EF4-FFF2-40B4-BE49-F238E27FC236}">
                  <a16:creationId xmlns:a16="http://schemas.microsoft.com/office/drawing/2014/main" id="{185558C2-38B3-4255-B044-E2DD21325257}"/>
                </a:ext>
              </a:extLst>
            </p:cNvPr>
            <p:cNvSpPr/>
            <p:nvPr/>
          </p:nvSpPr>
          <p:spPr>
            <a:xfrm>
              <a:off x="6812043" y="3584325"/>
              <a:ext cx="671614" cy="618384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ight Triangle 27">
              <a:extLst>
                <a:ext uri="{FF2B5EF4-FFF2-40B4-BE49-F238E27FC236}">
                  <a16:creationId xmlns:a16="http://schemas.microsoft.com/office/drawing/2014/main" id="{2C0341EB-8D97-405A-863B-5FBCB2FDE16C}"/>
                </a:ext>
              </a:extLst>
            </p:cNvPr>
            <p:cNvSpPr/>
            <p:nvPr/>
          </p:nvSpPr>
          <p:spPr>
            <a:xfrm rot="5400000">
              <a:off x="6842618" y="4762203"/>
              <a:ext cx="618384" cy="663696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8A91987B-FD61-4C56-9BF1-D183FAF3D820}"/>
              </a:ext>
            </a:extLst>
          </p:cNvPr>
          <p:cNvSpPr txBox="1"/>
          <p:nvPr/>
        </p:nvSpPr>
        <p:spPr>
          <a:xfrm>
            <a:off x="559473" y="3739994"/>
            <a:ext cx="2161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weights to the back of the rocket to shift the balancing point backwards. </a:t>
            </a:r>
          </a:p>
        </p:txBody>
      </p:sp>
    </p:spTree>
    <p:extLst>
      <p:ext uri="{BB962C8B-B14F-4D97-AF65-F5344CB8AC3E}">
        <p14:creationId xmlns:p14="http://schemas.microsoft.com/office/powerpoint/2010/main" val="138772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02AA798-8E56-4DD9-B953-75B59B2216B6}"/>
              </a:ext>
            </a:extLst>
          </p:cNvPr>
          <p:cNvGrpSpPr/>
          <p:nvPr/>
        </p:nvGrpSpPr>
        <p:grpSpPr>
          <a:xfrm>
            <a:off x="3072405" y="3365662"/>
            <a:ext cx="5985164" cy="1805379"/>
            <a:chOff x="3608118" y="3314665"/>
            <a:chExt cx="5985164" cy="1805379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4E751B3-2C75-4E34-8B15-E7202D36A5CB}"/>
                </a:ext>
              </a:extLst>
            </p:cNvPr>
            <p:cNvGrpSpPr/>
            <p:nvPr/>
          </p:nvGrpSpPr>
          <p:grpSpPr>
            <a:xfrm>
              <a:off x="3608118" y="3314665"/>
              <a:ext cx="5985164" cy="1805379"/>
              <a:chOff x="3172690" y="2734094"/>
              <a:chExt cx="5985164" cy="1805379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949DB01-B2B9-4E2A-A334-5B5478D6C1D6}"/>
                  </a:ext>
                </a:extLst>
              </p:cNvPr>
              <p:cNvSpPr/>
              <p:nvPr/>
            </p:nvSpPr>
            <p:spPr>
              <a:xfrm>
                <a:off x="3172690" y="3352477"/>
                <a:ext cx="4904510" cy="56803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Isosceles Triangle 10">
                <a:extLst>
                  <a:ext uri="{FF2B5EF4-FFF2-40B4-BE49-F238E27FC236}">
                    <a16:creationId xmlns:a16="http://schemas.microsoft.com/office/drawing/2014/main" id="{BBC00C18-2FC1-4403-B265-C5D48325B27B}"/>
                  </a:ext>
                </a:extLst>
              </p:cNvPr>
              <p:cNvSpPr/>
              <p:nvPr/>
            </p:nvSpPr>
            <p:spPr>
              <a:xfrm rot="5400000">
                <a:off x="8333509" y="3096168"/>
                <a:ext cx="568036" cy="1080654"/>
              </a:xfrm>
              <a:prstGeom prst="triangl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rapezoid 11">
                <a:extLst>
                  <a:ext uri="{FF2B5EF4-FFF2-40B4-BE49-F238E27FC236}">
                    <a16:creationId xmlns:a16="http://schemas.microsoft.com/office/drawing/2014/main" id="{0A80456F-0FE0-4906-A1A8-38AACA9CF8D6}"/>
                  </a:ext>
                </a:extLst>
              </p:cNvPr>
              <p:cNvSpPr/>
              <p:nvPr/>
            </p:nvSpPr>
            <p:spPr>
              <a:xfrm>
                <a:off x="3172690" y="2734094"/>
                <a:ext cx="665019" cy="618383"/>
              </a:xfrm>
              <a:prstGeom prst="trapezoid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rapezoid 12">
                <a:extLst>
                  <a:ext uri="{FF2B5EF4-FFF2-40B4-BE49-F238E27FC236}">
                    <a16:creationId xmlns:a16="http://schemas.microsoft.com/office/drawing/2014/main" id="{00797265-434F-4363-B53C-F352906691E4}"/>
                  </a:ext>
                </a:extLst>
              </p:cNvPr>
              <p:cNvSpPr/>
              <p:nvPr/>
            </p:nvSpPr>
            <p:spPr>
              <a:xfrm rot="10800000">
                <a:off x="3179286" y="3921090"/>
                <a:ext cx="665019" cy="618383"/>
              </a:xfrm>
              <a:prstGeom prst="trapezoid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33EC0BD-1C30-423B-8E27-02CBEF1CEE5C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>
              <a:off x="3608118" y="4217066"/>
              <a:ext cx="6716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5B2E0722-95F5-4D7E-A70C-03F9E2E6A49B}"/>
              </a:ext>
            </a:extLst>
          </p:cNvPr>
          <p:cNvSpPr/>
          <p:nvPr/>
        </p:nvSpPr>
        <p:spPr>
          <a:xfrm>
            <a:off x="4378022" y="3942480"/>
            <a:ext cx="415636" cy="6354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E2EDD5-A14A-4884-9B64-D61EA4F24673}"/>
              </a:ext>
            </a:extLst>
          </p:cNvPr>
          <p:cNvCxnSpPr/>
          <p:nvPr/>
        </p:nvCxnSpPr>
        <p:spPr>
          <a:xfrm flipH="1" flipV="1">
            <a:off x="4558136" y="1335965"/>
            <a:ext cx="27709" cy="26203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B55BF6F5-0BB4-4620-93D7-41A0EBDC444D}"/>
              </a:ext>
            </a:extLst>
          </p:cNvPr>
          <p:cNvSpPr/>
          <p:nvPr/>
        </p:nvSpPr>
        <p:spPr>
          <a:xfrm>
            <a:off x="3103418" y="4373618"/>
            <a:ext cx="207818" cy="1507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7D50562-911C-45C1-A4A8-20B610E55249}"/>
              </a:ext>
            </a:extLst>
          </p:cNvPr>
          <p:cNvSpPr/>
          <p:nvPr/>
        </p:nvSpPr>
        <p:spPr>
          <a:xfrm>
            <a:off x="3103413" y="4207355"/>
            <a:ext cx="207818" cy="1507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C22A1AB-2B5A-45EC-8527-97498329709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5709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>
                <a:solidFill>
                  <a:srgbClr val="FF0000"/>
                </a:solidFill>
              </a:rPr>
              <a:t>Exp. 2 – Stability as Function of CG Location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6159565-C303-48BC-9486-4CE2D2923743}"/>
              </a:ext>
            </a:extLst>
          </p:cNvPr>
          <p:cNvGrpSpPr/>
          <p:nvPr/>
        </p:nvGrpSpPr>
        <p:grpSpPr>
          <a:xfrm>
            <a:off x="10411325" y="4340159"/>
            <a:ext cx="665019" cy="1814003"/>
            <a:chOff x="5271985" y="3584329"/>
            <a:chExt cx="665019" cy="181400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52AF3A8-8D01-456D-B606-7B23A03EEC06}"/>
                </a:ext>
              </a:extLst>
            </p:cNvPr>
            <p:cNvSpPr/>
            <p:nvPr/>
          </p:nvSpPr>
          <p:spPr>
            <a:xfrm>
              <a:off x="5271985" y="4202712"/>
              <a:ext cx="665019" cy="58123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5643340-B15B-4A59-A645-B74ADE2ED40F}"/>
                </a:ext>
              </a:extLst>
            </p:cNvPr>
            <p:cNvCxnSpPr>
              <a:cxnSpLocks/>
              <a:endCxn id="20" idx="3"/>
            </p:cNvCxnSpPr>
            <p:nvPr/>
          </p:nvCxnSpPr>
          <p:spPr>
            <a:xfrm>
              <a:off x="5271985" y="4486730"/>
              <a:ext cx="665019" cy="660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488DAA9-8BCF-46CD-8D34-2E68CDABCF75}"/>
                </a:ext>
              </a:extLst>
            </p:cNvPr>
            <p:cNvSpPr/>
            <p:nvPr/>
          </p:nvSpPr>
          <p:spPr>
            <a:xfrm>
              <a:off x="5271985" y="3584329"/>
              <a:ext cx="665019" cy="6183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C0BB507-9A06-4C01-808B-6B388C6B4B53}"/>
                </a:ext>
              </a:extLst>
            </p:cNvPr>
            <p:cNvSpPr/>
            <p:nvPr/>
          </p:nvSpPr>
          <p:spPr>
            <a:xfrm>
              <a:off x="5271985" y="4779950"/>
              <a:ext cx="665019" cy="6183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8369306-CA7B-43FA-B1D3-A6CAA2B95D5D}"/>
              </a:ext>
            </a:extLst>
          </p:cNvPr>
          <p:cNvGrpSpPr/>
          <p:nvPr/>
        </p:nvGrpSpPr>
        <p:grpSpPr>
          <a:xfrm>
            <a:off x="10283969" y="1906857"/>
            <a:ext cx="920009" cy="1818918"/>
            <a:chOff x="6812043" y="3584325"/>
            <a:chExt cx="683268" cy="1818918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89DFCD1-2963-404A-BD11-44D377AAEE3D}"/>
                </a:ext>
              </a:extLst>
            </p:cNvPr>
            <p:cNvSpPr/>
            <p:nvPr/>
          </p:nvSpPr>
          <p:spPr>
            <a:xfrm>
              <a:off x="6823696" y="4202710"/>
              <a:ext cx="665019" cy="58123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1AE5C81-00D1-48F2-9BA1-2F98E78E3F08}"/>
                </a:ext>
              </a:extLst>
            </p:cNvPr>
            <p:cNvCxnSpPr>
              <a:cxnSpLocks/>
            </p:cNvCxnSpPr>
            <p:nvPr/>
          </p:nvCxnSpPr>
          <p:spPr>
            <a:xfrm>
              <a:off x="6823696" y="4486728"/>
              <a:ext cx="6716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ight Triangle 26">
              <a:extLst>
                <a:ext uri="{FF2B5EF4-FFF2-40B4-BE49-F238E27FC236}">
                  <a16:creationId xmlns:a16="http://schemas.microsoft.com/office/drawing/2014/main" id="{185558C2-38B3-4255-B044-E2DD21325257}"/>
                </a:ext>
              </a:extLst>
            </p:cNvPr>
            <p:cNvSpPr/>
            <p:nvPr/>
          </p:nvSpPr>
          <p:spPr>
            <a:xfrm>
              <a:off x="6812043" y="3584325"/>
              <a:ext cx="671614" cy="618384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ight Triangle 27">
              <a:extLst>
                <a:ext uri="{FF2B5EF4-FFF2-40B4-BE49-F238E27FC236}">
                  <a16:creationId xmlns:a16="http://schemas.microsoft.com/office/drawing/2014/main" id="{2C0341EB-8D97-405A-863B-5FBCB2FDE16C}"/>
                </a:ext>
              </a:extLst>
            </p:cNvPr>
            <p:cNvSpPr/>
            <p:nvPr/>
          </p:nvSpPr>
          <p:spPr>
            <a:xfrm rot="5400000">
              <a:off x="6842618" y="4762203"/>
              <a:ext cx="618384" cy="663696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8A91987B-FD61-4C56-9BF1-D183FAF3D820}"/>
              </a:ext>
            </a:extLst>
          </p:cNvPr>
          <p:cNvSpPr txBox="1"/>
          <p:nvPr/>
        </p:nvSpPr>
        <p:spPr>
          <a:xfrm>
            <a:off x="559473" y="3739994"/>
            <a:ext cx="2161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weights to the back of the rocket to shift the balancing point backwards.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27D045-7DE2-4E41-844D-D1C3DE05AA30}"/>
              </a:ext>
            </a:extLst>
          </p:cNvPr>
          <p:cNvSpPr txBox="1"/>
          <p:nvPr/>
        </p:nvSpPr>
        <p:spPr>
          <a:xfrm>
            <a:off x="3072405" y="5614138"/>
            <a:ext cx="5749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Repeat the test for the 2</a:t>
            </a:r>
            <a:r>
              <a:rPr lang="en-US" sz="2400" baseline="30000" dirty="0"/>
              <a:t>nd</a:t>
            </a:r>
            <a:r>
              <a:rPr lang="en-US" sz="2400" dirty="0"/>
              <a:t> and 3</a:t>
            </a:r>
            <a:r>
              <a:rPr lang="en-US" sz="2400" baseline="30000" dirty="0"/>
              <a:t>rd</a:t>
            </a:r>
            <a:r>
              <a:rPr lang="en-US" sz="2400" dirty="0"/>
              <a:t> fin sets.</a:t>
            </a:r>
          </a:p>
        </p:txBody>
      </p:sp>
    </p:spTree>
    <p:extLst>
      <p:ext uri="{BB962C8B-B14F-4D97-AF65-F5344CB8AC3E}">
        <p14:creationId xmlns:p14="http://schemas.microsoft.com/office/powerpoint/2010/main" val="406682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2097B-B0BE-450A-A9F1-8A55BBAB7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09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Exp. 1 – Stability as a Function of Fin Location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D7635-39C6-4CFE-A8DE-97B47C44F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2327"/>
            <a:ext cx="10515600" cy="4874636"/>
          </a:xfrm>
        </p:spPr>
        <p:txBody>
          <a:bodyPr>
            <a:normAutofit/>
          </a:bodyPr>
          <a:lstStyle/>
          <a:p>
            <a:r>
              <a:rPr lang="en-US" dirty="0"/>
              <a:t>Scientific Question</a:t>
            </a:r>
          </a:p>
          <a:p>
            <a:pPr marL="969963" lvl="1" indent="-512763">
              <a:buFont typeface="Courier New" panose="02070309020205020404" pitchFamily="49" charset="0"/>
              <a:buChar char="o"/>
            </a:pPr>
            <a:r>
              <a:rPr lang="en-US" dirty="0"/>
              <a:t>How does the location of the fins affect the stability of a rocket?</a:t>
            </a:r>
          </a:p>
          <a:p>
            <a:endParaRPr lang="en-US" dirty="0"/>
          </a:p>
          <a:p>
            <a:r>
              <a:rPr lang="en-US" dirty="0"/>
              <a:t>Equipment and Materials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Experimental rocket with several movable fin sets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String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E664F-0282-401B-9FC9-C97E44AD8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8EDC-D146-40AF-98BE-C458D57F4A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20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B39E0B2-7BD5-4A07-A8B8-F09763E5202D}"/>
              </a:ext>
            </a:extLst>
          </p:cNvPr>
          <p:cNvGrpSpPr/>
          <p:nvPr/>
        </p:nvGrpSpPr>
        <p:grpSpPr>
          <a:xfrm>
            <a:off x="3491345" y="1802946"/>
            <a:ext cx="5985164" cy="950571"/>
            <a:chOff x="3103418" y="3520910"/>
            <a:chExt cx="5985164" cy="95057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B1D466A-4288-47CD-BBA2-14EB82C23761}"/>
                </a:ext>
              </a:extLst>
            </p:cNvPr>
            <p:cNvSpPr/>
            <p:nvPr/>
          </p:nvSpPr>
          <p:spPr>
            <a:xfrm>
              <a:off x="3103418" y="3520910"/>
              <a:ext cx="4904510" cy="56803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" name="Isosceles Triangle 5">
              <a:extLst>
                <a:ext uri="{FF2B5EF4-FFF2-40B4-BE49-F238E27FC236}">
                  <a16:creationId xmlns:a16="http://schemas.microsoft.com/office/drawing/2014/main" id="{F07FDBFB-4D5C-4817-B98E-1EBC22664795}"/>
                </a:ext>
              </a:extLst>
            </p:cNvPr>
            <p:cNvSpPr/>
            <p:nvPr/>
          </p:nvSpPr>
          <p:spPr>
            <a:xfrm rot="5400000">
              <a:off x="8264237" y="3264601"/>
              <a:ext cx="568036" cy="1080654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Or 6">
              <a:extLst>
                <a:ext uri="{FF2B5EF4-FFF2-40B4-BE49-F238E27FC236}">
                  <a16:creationId xmlns:a16="http://schemas.microsoft.com/office/drawing/2014/main" id="{CA84A1F5-AC32-48DB-B3F7-BD0474AA3CA9}"/>
                </a:ext>
              </a:extLst>
            </p:cNvPr>
            <p:cNvSpPr/>
            <p:nvPr/>
          </p:nvSpPr>
          <p:spPr>
            <a:xfrm>
              <a:off x="5406573" y="3674967"/>
              <a:ext cx="263237" cy="263231"/>
            </a:xfrm>
            <a:prstGeom prst="flowChartOr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477B011-F0D1-4227-BFA4-DE0B0AD0DEA2}"/>
                </a:ext>
              </a:extLst>
            </p:cNvPr>
            <p:cNvSpPr txBox="1"/>
            <p:nvPr/>
          </p:nvSpPr>
          <p:spPr>
            <a:xfrm>
              <a:off x="5406573" y="4102149"/>
              <a:ext cx="9388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/>
                <a:t>Xcg</a:t>
              </a:r>
              <a:endParaRPr lang="en-US" b="1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F56F72B-67E6-4584-B906-2531AF2B7255}"/>
              </a:ext>
            </a:extLst>
          </p:cNvPr>
          <p:cNvGrpSpPr/>
          <p:nvPr/>
        </p:nvGrpSpPr>
        <p:grpSpPr>
          <a:xfrm>
            <a:off x="3728192" y="3584325"/>
            <a:ext cx="679533" cy="1819893"/>
            <a:chOff x="1973278" y="2902527"/>
            <a:chExt cx="679533" cy="181989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CFD1991-868D-4183-82DF-E5C1779814F0}"/>
                </a:ext>
              </a:extLst>
            </p:cNvPr>
            <p:cNvSpPr/>
            <p:nvPr/>
          </p:nvSpPr>
          <p:spPr>
            <a:xfrm>
              <a:off x="1981196" y="3520910"/>
              <a:ext cx="665019" cy="58123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6DFFED62-BFB4-4C91-B574-F36A62B6DCEA}"/>
                </a:ext>
              </a:extLst>
            </p:cNvPr>
            <p:cNvSpPr/>
            <p:nvPr/>
          </p:nvSpPr>
          <p:spPr>
            <a:xfrm>
              <a:off x="1981196" y="2902527"/>
              <a:ext cx="665019" cy="618383"/>
            </a:xfrm>
            <a:prstGeom prst="trapezoid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62E4E777-59B6-471F-9AD4-5E9AA9E91AE6}"/>
                </a:ext>
              </a:extLst>
            </p:cNvPr>
            <p:cNvSpPr/>
            <p:nvPr/>
          </p:nvSpPr>
          <p:spPr>
            <a:xfrm rot="10800000">
              <a:off x="1973278" y="4104037"/>
              <a:ext cx="665019" cy="618383"/>
            </a:xfrm>
            <a:prstGeom prst="trapezoid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F9D1768-86A9-4531-93BB-B6BED5846E48}"/>
                </a:ext>
              </a:extLst>
            </p:cNvPr>
            <p:cNvCxnSpPr>
              <a:cxnSpLocks/>
            </p:cNvCxnSpPr>
            <p:nvPr/>
          </p:nvCxnSpPr>
          <p:spPr>
            <a:xfrm>
              <a:off x="1981196" y="3804928"/>
              <a:ext cx="6716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DA12FC6-11F4-4CCC-BDD6-01707DBEB191}"/>
              </a:ext>
            </a:extLst>
          </p:cNvPr>
          <p:cNvGrpSpPr/>
          <p:nvPr/>
        </p:nvGrpSpPr>
        <p:grpSpPr>
          <a:xfrm>
            <a:off x="5271985" y="3584329"/>
            <a:ext cx="665019" cy="1814003"/>
            <a:chOff x="5271985" y="3584329"/>
            <a:chExt cx="665019" cy="181400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21C4F0C-F191-4227-B3B1-95C984B34FC0}"/>
                </a:ext>
              </a:extLst>
            </p:cNvPr>
            <p:cNvSpPr/>
            <p:nvPr/>
          </p:nvSpPr>
          <p:spPr>
            <a:xfrm>
              <a:off x="5271985" y="4202712"/>
              <a:ext cx="665019" cy="58123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82461F1-72EA-412B-B496-D7B4992BE98B}"/>
                </a:ext>
              </a:extLst>
            </p:cNvPr>
            <p:cNvCxnSpPr>
              <a:cxnSpLocks/>
              <a:endCxn id="16" idx="3"/>
            </p:cNvCxnSpPr>
            <p:nvPr/>
          </p:nvCxnSpPr>
          <p:spPr>
            <a:xfrm>
              <a:off x="5271985" y="4486730"/>
              <a:ext cx="665019" cy="660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8F3D9B5-007B-4AEF-8F9D-3C0A53F0F37E}"/>
                </a:ext>
              </a:extLst>
            </p:cNvPr>
            <p:cNvSpPr/>
            <p:nvPr/>
          </p:nvSpPr>
          <p:spPr>
            <a:xfrm>
              <a:off x="5271985" y="3584329"/>
              <a:ext cx="665019" cy="6183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5996EAC-6271-4FDB-A8D8-D1AB6F556521}"/>
                </a:ext>
              </a:extLst>
            </p:cNvPr>
            <p:cNvSpPr/>
            <p:nvPr/>
          </p:nvSpPr>
          <p:spPr>
            <a:xfrm>
              <a:off x="5271985" y="4779950"/>
              <a:ext cx="665019" cy="6183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B0C07E9-37FE-45DD-AB43-5D8590DB9883}"/>
              </a:ext>
            </a:extLst>
          </p:cNvPr>
          <p:cNvGrpSpPr/>
          <p:nvPr/>
        </p:nvGrpSpPr>
        <p:grpSpPr>
          <a:xfrm>
            <a:off x="6801264" y="3584325"/>
            <a:ext cx="934522" cy="1818919"/>
            <a:chOff x="6801264" y="3584325"/>
            <a:chExt cx="694047" cy="1818919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6ECBABA-924B-4237-9456-FF09D74EA496}"/>
                </a:ext>
              </a:extLst>
            </p:cNvPr>
            <p:cNvSpPr/>
            <p:nvPr/>
          </p:nvSpPr>
          <p:spPr>
            <a:xfrm>
              <a:off x="6823696" y="4202710"/>
              <a:ext cx="665019" cy="58123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298859C-42ED-454D-96E2-3FF5686BACCA}"/>
                </a:ext>
              </a:extLst>
            </p:cNvPr>
            <p:cNvCxnSpPr>
              <a:cxnSpLocks/>
            </p:cNvCxnSpPr>
            <p:nvPr/>
          </p:nvCxnSpPr>
          <p:spPr>
            <a:xfrm>
              <a:off x="6823696" y="4486728"/>
              <a:ext cx="6716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ight Triangle 23">
              <a:extLst>
                <a:ext uri="{FF2B5EF4-FFF2-40B4-BE49-F238E27FC236}">
                  <a16:creationId xmlns:a16="http://schemas.microsoft.com/office/drawing/2014/main" id="{76132806-56B9-4F9E-B2D9-907C7C6018EA}"/>
                </a:ext>
              </a:extLst>
            </p:cNvPr>
            <p:cNvSpPr/>
            <p:nvPr/>
          </p:nvSpPr>
          <p:spPr>
            <a:xfrm>
              <a:off x="6801264" y="3584325"/>
              <a:ext cx="671614" cy="618384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ight Triangle 28">
              <a:extLst>
                <a:ext uri="{FF2B5EF4-FFF2-40B4-BE49-F238E27FC236}">
                  <a16:creationId xmlns:a16="http://schemas.microsoft.com/office/drawing/2014/main" id="{53DF2F5B-F1CE-4684-9907-4D40113CFAAA}"/>
                </a:ext>
              </a:extLst>
            </p:cNvPr>
            <p:cNvSpPr/>
            <p:nvPr/>
          </p:nvSpPr>
          <p:spPr>
            <a:xfrm rot="5400000">
              <a:off x="6835798" y="4758244"/>
              <a:ext cx="618384" cy="671615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3E2BB409-3E3E-4EBC-B950-349F338417FF}"/>
              </a:ext>
            </a:extLst>
          </p:cNvPr>
          <p:cNvSpPr txBox="1"/>
          <p:nvPr/>
        </p:nvSpPr>
        <p:spPr>
          <a:xfrm>
            <a:off x="8630250" y="3886561"/>
            <a:ext cx="24318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Maintain a constant fin area for each fin set.</a:t>
            </a:r>
          </a:p>
        </p:txBody>
      </p:sp>
    </p:spTree>
    <p:extLst>
      <p:ext uri="{BB962C8B-B14F-4D97-AF65-F5344CB8AC3E}">
        <p14:creationId xmlns:p14="http://schemas.microsoft.com/office/powerpoint/2010/main" val="75598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2097B-B0BE-450A-A9F1-8A55BBAB7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09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Exp. 1 – Stability as a Function of Fin Location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D7635-39C6-4CFE-A8DE-97B47C44F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2327"/>
            <a:ext cx="10515600" cy="5190548"/>
          </a:xfrm>
        </p:spPr>
        <p:txBody>
          <a:bodyPr>
            <a:normAutofit/>
          </a:bodyPr>
          <a:lstStyle/>
          <a:p>
            <a:r>
              <a:rPr lang="en-US" dirty="0"/>
              <a:t>Approach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Build the test rocket with a movable fin sets (build 3 sets using 3 different fin shapes/sizes)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Place the fins at the rear of the rocket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Hang the rocket from its Center of Gravity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Perform a spin test to see if the rocket is stable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Move the fins 1” forward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Keep the string at the same location by adding weights to the front or back of the rocket as necessary to keep the rocket balanced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Perform a spin test to see if the rocket is stable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Repeat steps 5 – 7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Repeat the experiment until the rocket becomes unstable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Repeat the experiment for the other fin set</a:t>
            </a:r>
          </a:p>
          <a:p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8C128B-3523-4D16-A88D-9337EDA75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8EDC-D146-40AF-98BE-C458D57F4A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0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D7635-39C6-4CFE-A8DE-97B47C44F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2327"/>
            <a:ext cx="10515600" cy="5190548"/>
          </a:xfrm>
        </p:spPr>
        <p:txBody>
          <a:bodyPr>
            <a:normAutofit/>
          </a:bodyPr>
          <a:lstStyle/>
          <a:p>
            <a:r>
              <a:rPr lang="en-US" dirty="0"/>
              <a:t>Data Analysis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Determine the fin location where the rocket becomes unstable for each fin set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Calculate the rockets static margin for each fin set</a:t>
            </a:r>
          </a:p>
          <a:p>
            <a:endParaRPr lang="en-US" dirty="0"/>
          </a:p>
          <a:p>
            <a:r>
              <a:rPr lang="en-US" dirty="0"/>
              <a:t>Drawing Conclusions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How does the fin shape affect the static margin of the rocket?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B9D93-A925-4964-A3A5-ABF9ACC92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8EDC-D146-40AF-98BE-C458D57F4A8E}" type="slidenum">
              <a:rPr lang="en-US" smtClean="0"/>
              <a:t>5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90D1CA1-3CDB-4728-9EA0-0DDFD1CB1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09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Exp. 1 – Stability as a Function of Fin Location </a:t>
            </a:r>
          </a:p>
        </p:txBody>
      </p:sp>
    </p:spTree>
    <p:extLst>
      <p:ext uri="{BB962C8B-B14F-4D97-AF65-F5344CB8AC3E}">
        <p14:creationId xmlns:p14="http://schemas.microsoft.com/office/powerpoint/2010/main" val="1233902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77299574-C0A9-4F79-9603-5F73207E7FF6}"/>
              </a:ext>
            </a:extLst>
          </p:cNvPr>
          <p:cNvGrpSpPr/>
          <p:nvPr/>
        </p:nvGrpSpPr>
        <p:grpSpPr>
          <a:xfrm>
            <a:off x="3103423" y="3337947"/>
            <a:ext cx="671615" cy="1805379"/>
            <a:chOff x="1981196" y="2902527"/>
            <a:chExt cx="671615" cy="180537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1CE5905-AF70-4CD6-B4CF-7414F94C465D}"/>
                </a:ext>
              </a:extLst>
            </p:cNvPr>
            <p:cNvSpPr/>
            <p:nvPr/>
          </p:nvSpPr>
          <p:spPr>
            <a:xfrm>
              <a:off x="1981196" y="3520910"/>
              <a:ext cx="665019" cy="58123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8B696E0A-03D3-42D1-BB8D-9997BF91F43A}"/>
                </a:ext>
              </a:extLst>
            </p:cNvPr>
            <p:cNvSpPr/>
            <p:nvPr/>
          </p:nvSpPr>
          <p:spPr>
            <a:xfrm>
              <a:off x="1981196" y="2902527"/>
              <a:ext cx="665019" cy="618383"/>
            </a:xfrm>
            <a:prstGeom prst="trapezoid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C24C1A91-4D53-419A-937D-8E755F6FE594}"/>
                </a:ext>
              </a:extLst>
            </p:cNvPr>
            <p:cNvSpPr/>
            <p:nvPr/>
          </p:nvSpPr>
          <p:spPr>
            <a:xfrm rot="10800000">
              <a:off x="1987792" y="4089523"/>
              <a:ext cx="665019" cy="618383"/>
            </a:xfrm>
            <a:prstGeom prst="trapezoid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6492D52-4EC0-4156-BA31-8BC19DB55996}"/>
                </a:ext>
              </a:extLst>
            </p:cNvPr>
            <p:cNvCxnSpPr>
              <a:cxnSpLocks/>
            </p:cNvCxnSpPr>
            <p:nvPr/>
          </p:nvCxnSpPr>
          <p:spPr>
            <a:xfrm>
              <a:off x="1981196" y="3804928"/>
              <a:ext cx="6716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434D6C9-88C0-46AE-8C96-156D346F394D}"/>
              </a:ext>
            </a:extLst>
          </p:cNvPr>
          <p:cNvGrpSpPr/>
          <p:nvPr/>
        </p:nvGrpSpPr>
        <p:grpSpPr>
          <a:xfrm>
            <a:off x="3103418" y="1335965"/>
            <a:ext cx="5985164" cy="3570936"/>
            <a:chOff x="3103418" y="900545"/>
            <a:chExt cx="5985164" cy="357093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49C1BBF-672C-4658-A6DC-DABDE5E54AB4}"/>
                </a:ext>
              </a:extLst>
            </p:cNvPr>
            <p:cNvSpPr/>
            <p:nvPr/>
          </p:nvSpPr>
          <p:spPr>
            <a:xfrm>
              <a:off x="3103418" y="3520910"/>
              <a:ext cx="4904510" cy="56803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86DB5B57-026C-4C48-B49E-95EFDDECBD83}"/>
                </a:ext>
              </a:extLst>
            </p:cNvPr>
            <p:cNvSpPr/>
            <p:nvPr/>
          </p:nvSpPr>
          <p:spPr>
            <a:xfrm rot="5400000">
              <a:off x="8264237" y="3264601"/>
              <a:ext cx="568036" cy="1080654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Or 5">
              <a:extLst>
                <a:ext uri="{FF2B5EF4-FFF2-40B4-BE49-F238E27FC236}">
                  <a16:creationId xmlns:a16="http://schemas.microsoft.com/office/drawing/2014/main" id="{61481CB2-AA8C-4A81-B74D-E7914E545A6D}"/>
                </a:ext>
              </a:extLst>
            </p:cNvPr>
            <p:cNvSpPr/>
            <p:nvPr/>
          </p:nvSpPr>
          <p:spPr>
            <a:xfrm>
              <a:off x="5406573" y="3674967"/>
              <a:ext cx="263237" cy="263231"/>
            </a:xfrm>
            <a:prstGeom prst="flowChartOr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89A42F3-0274-4396-99CD-B73D8E78AA5B}"/>
                </a:ext>
              </a:extLst>
            </p:cNvPr>
            <p:cNvSpPr txBox="1"/>
            <p:nvPr/>
          </p:nvSpPr>
          <p:spPr>
            <a:xfrm>
              <a:off x="5406573" y="4102149"/>
              <a:ext cx="9388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/>
                <a:t>Xcg</a:t>
              </a:r>
              <a:endParaRPr lang="en-US" b="1" dirty="0"/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8A8FD30-C9FF-49EF-8633-4AA469C20638}"/>
                </a:ext>
              </a:extLst>
            </p:cNvPr>
            <p:cNvCxnSpPr>
              <a:stCxn id="10" idx="0"/>
            </p:cNvCxnSpPr>
            <p:nvPr/>
          </p:nvCxnSpPr>
          <p:spPr>
            <a:xfrm flipH="1" flipV="1">
              <a:off x="5527964" y="900545"/>
              <a:ext cx="27709" cy="262036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4B5616E-BD31-40A3-A9B3-0682EB8E9AF7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5709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>
                <a:solidFill>
                  <a:srgbClr val="FF0000"/>
                </a:solidFill>
              </a:rPr>
              <a:t>Exp. 1 – Stability as a Function of Fin Location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992B01C-EFDF-479E-BE76-9ECFF241EB5B}"/>
              </a:ext>
            </a:extLst>
          </p:cNvPr>
          <p:cNvGrpSpPr/>
          <p:nvPr/>
        </p:nvGrpSpPr>
        <p:grpSpPr>
          <a:xfrm>
            <a:off x="10411325" y="4340159"/>
            <a:ext cx="665019" cy="1814003"/>
            <a:chOff x="5271985" y="3584329"/>
            <a:chExt cx="665019" cy="181400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4EBEC86-E9CC-46C3-A6EF-FD1F4BFA1981}"/>
                </a:ext>
              </a:extLst>
            </p:cNvPr>
            <p:cNvSpPr/>
            <p:nvPr/>
          </p:nvSpPr>
          <p:spPr>
            <a:xfrm>
              <a:off x="5271985" y="4202712"/>
              <a:ext cx="665019" cy="58123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38AD0E3-F5CC-4F95-9BC3-A48388D5D4EE}"/>
                </a:ext>
              </a:extLst>
            </p:cNvPr>
            <p:cNvCxnSpPr>
              <a:cxnSpLocks/>
              <a:endCxn id="20" idx="3"/>
            </p:cNvCxnSpPr>
            <p:nvPr/>
          </p:nvCxnSpPr>
          <p:spPr>
            <a:xfrm>
              <a:off x="5271985" y="4486730"/>
              <a:ext cx="665019" cy="660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95AA569-5B2D-4F1B-9A30-70CFF7E9ED4A}"/>
                </a:ext>
              </a:extLst>
            </p:cNvPr>
            <p:cNvSpPr/>
            <p:nvPr/>
          </p:nvSpPr>
          <p:spPr>
            <a:xfrm>
              <a:off x="5271985" y="3584329"/>
              <a:ext cx="665019" cy="6183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1123C96-ECD0-4FEB-9872-498D15DC4C92}"/>
                </a:ext>
              </a:extLst>
            </p:cNvPr>
            <p:cNvSpPr/>
            <p:nvPr/>
          </p:nvSpPr>
          <p:spPr>
            <a:xfrm>
              <a:off x="5271985" y="4779950"/>
              <a:ext cx="665019" cy="6183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29379DB-6375-4F42-9C3C-07945CFF9E7A}"/>
              </a:ext>
            </a:extLst>
          </p:cNvPr>
          <p:cNvGrpSpPr/>
          <p:nvPr/>
        </p:nvGrpSpPr>
        <p:grpSpPr>
          <a:xfrm>
            <a:off x="10283969" y="1906857"/>
            <a:ext cx="920009" cy="1818918"/>
            <a:chOff x="6812043" y="3584325"/>
            <a:chExt cx="683268" cy="1818918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77416E4-890D-4CE3-AF73-B83B72FCB919}"/>
                </a:ext>
              </a:extLst>
            </p:cNvPr>
            <p:cNvSpPr/>
            <p:nvPr/>
          </p:nvSpPr>
          <p:spPr>
            <a:xfrm>
              <a:off x="6823696" y="4202710"/>
              <a:ext cx="665019" cy="58123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752B809-4F3B-4EA0-880B-3E1F520DAFCA}"/>
                </a:ext>
              </a:extLst>
            </p:cNvPr>
            <p:cNvCxnSpPr>
              <a:cxnSpLocks/>
            </p:cNvCxnSpPr>
            <p:nvPr/>
          </p:nvCxnSpPr>
          <p:spPr>
            <a:xfrm>
              <a:off x="6823696" y="4486728"/>
              <a:ext cx="6716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ight Triangle 26">
              <a:extLst>
                <a:ext uri="{FF2B5EF4-FFF2-40B4-BE49-F238E27FC236}">
                  <a16:creationId xmlns:a16="http://schemas.microsoft.com/office/drawing/2014/main" id="{00D5E371-3BE7-42D5-83EE-CB366A45AFF6}"/>
                </a:ext>
              </a:extLst>
            </p:cNvPr>
            <p:cNvSpPr/>
            <p:nvPr/>
          </p:nvSpPr>
          <p:spPr>
            <a:xfrm>
              <a:off x="6812043" y="3584325"/>
              <a:ext cx="671614" cy="618384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ight Triangle 27">
              <a:extLst>
                <a:ext uri="{FF2B5EF4-FFF2-40B4-BE49-F238E27FC236}">
                  <a16:creationId xmlns:a16="http://schemas.microsoft.com/office/drawing/2014/main" id="{0C777599-713C-4DF5-AF6F-DC216516DBEE}"/>
                </a:ext>
              </a:extLst>
            </p:cNvPr>
            <p:cNvSpPr/>
            <p:nvPr/>
          </p:nvSpPr>
          <p:spPr>
            <a:xfrm rot="5400000">
              <a:off x="6842618" y="4762203"/>
              <a:ext cx="618384" cy="663696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2246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77299574-C0A9-4F79-9603-5F73207E7FF6}"/>
              </a:ext>
            </a:extLst>
          </p:cNvPr>
          <p:cNvGrpSpPr/>
          <p:nvPr/>
        </p:nvGrpSpPr>
        <p:grpSpPr>
          <a:xfrm>
            <a:off x="3560628" y="3337947"/>
            <a:ext cx="671615" cy="1805379"/>
            <a:chOff x="1981196" y="2902527"/>
            <a:chExt cx="671615" cy="180537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1CE5905-AF70-4CD6-B4CF-7414F94C465D}"/>
                </a:ext>
              </a:extLst>
            </p:cNvPr>
            <p:cNvSpPr/>
            <p:nvPr/>
          </p:nvSpPr>
          <p:spPr>
            <a:xfrm>
              <a:off x="1981196" y="3520910"/>
              <a:ext cx="665019" cy="58123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8B696E0A-03D3-42D1-BB8D-9997BF91F43A}"/>
                </a:ext>
              </a:extLst>
            </p:cNvPr>
            <p:cNvSpPr/>
            <p:nvPr/>
          </p:nvSpPr>
          <p:spPr>
            <a:xfrm>
              <a:off x="1981196" y="2902527"/>
              <a:ext cx="665019" cy="618383"/>
            </a:xfrm>
            <a:prstGeom prst="trapezoid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C24C1A91-4D53-419A-937D-8E755F6FE594}"/>
                </a:ext>
              </a:extLst>
            </p:cNvPr>
            <p:cNvSpPr/>
            <p:nvPr/>
          </p:nvSpPr>
          <p:spPr>
            <a:xfrm rot="10800000">
              <a:off x="1987792" y="4089523"/>
              <a:ext cx="665019" cy="618383"/>
            </a:xfrm>
            <a:prstGeom prst="trapezoid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6492D52-4EC0-4156-BA31-8BC19DB55996}"/>
                </a:ext>
              </a:extLst>
            </p:cNvPr>
            <p:cNvCxnSpPr>
              <a:cxnSpLocks/>
            </p:cNvCxnSpPr>
            <p:nvPr/>
          </p:nvCxnSpPr>
          <p:spPr>
            <a:xfrm>
              <a:off x="1981196" y="3804928"/>
              <a:ext cx="6716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434D6C9-88C0-46AE-8C96-156D346F394D}"/>
              </a:ext>
            </a:extLst>
          </p:cNvPr>
          <p:cNvGrpSpPr/>
          <p:nvPr/>
        </p:nvGrpSpPr>
        <p:grpSpPr>
          <a:xfrm>
            <a:off x="3103418" y="1335965"/>
            <a:ext cx="5985164" cy="3570936"/>
            <a:chOff x="3103418" y="900545"/>
            <a:chExt cx="5985164" cy="357093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49C1BBF-672C-4658-A6DC-DABDE5E54AB4}"/>
                </a:ext>
              </a:extLst>
            </p:cNvPr>
            <p:cNvSpPr/>
            <p:nvPr/>
          </p:nvSpPr>
          <p:spPr>
            <a:xfrm>
              <a:off x="3103418" y="3520910"/>
              <a:ext cx="4904510" cy="56803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86DB5B57-026C-4C48-B49E-95EFDDECBD83}"/>
                </a:ext>
              </a:extLst>
            </p:cNvPr>
            <p:cNvSpPr/>
            <p:nvPr/>
          </p:nvSpPr>
          <p:spPr>
            <a:xfrm rot="5400000">
              <a:off x="8264237" y="3264601"/>
              <a:ext cx="568036" cy="1080654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Or 5">
              <a:extLst>
                <a:ext uri="{FF2B5EF4-FFF2-40B4-BE49-F238E27FC236}">
                  <a16:creationId xmlns:a16="http://schemas.microsoft.com/office/drawing/2014/main" id="{61481CB2-AA8C-4A81-B74D-E7914E545A6D}"/>
                </a:ext>
              </a:extLst>
            </p:cNvPr>
            <p:cNvSpPr/>
            <p:nvPr/>
          </p:nvSpPr>
          <p:spPr>
            <a:xfrm>
              <a:off x="5406573" y="3674967"/>
              <a:ext cx="263237" cy="263231"/>
            </a:xfrm>
            <a:prstGeom prst="flowChartOr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89A42F3-0274-4396-99CD-B73D8E78AA5B}"/>
                </a:ext>
              </a:extLst>
            </p:cNvPr>
            <p:cNvSpPr txBox="1"/>
            <p:nvPr/>
          </p:nvSpPr>
          <p:spPr>
            <a:xfrm>
              <a:off x="5406573" y="4102149"/>
              <a:ext cx="9388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/>
                <a:t>Xcg</a:t>
              </a:r>
              <a:endParaRPr lang="en-US" b="1" dirty="0"/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8A8FD30-C9FF-49EF-8633-4AA469C20638}"/>
                </a:ext>
              </a:extLst>
            </p:cNvPr>
            <p:cNvCxnSpPr>
              <a:stCxn id="10" idx="0"/>
            </p:cNvCxnSpPr>
            <p:nvPr/>
          </p:nvCxnSpPr>
          <p:spPr>
            <a:xfrm flipH="1" flipV="1">
              <a:off x="5527964" y="900545"/>
              <a:ext cx="27709" cy="262036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10536E8A-D883-43C5-B55B-2B234C65817D}"/>
              </a:ext>
            </a:extLst>
          </p:cNvPr>
          <p:cNvSpPr/>
          <p:nvPr/>
        </p:nvSpPr>
        <p:spPr>
          <a:xfrm>
            <a:off x="3103418" y="4373618"/>
            <a:ext cx="207818" cy="1507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03CC6462-1AE7-4DFF-A870-977E10B368C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5709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>
                <a:solidFill>
                  <a:srgbClr val="FF0000"/>
                </a:solidFill>
              </a:rPr>
              <a:t>Exp. 1 – Stability as a Function of Fin Location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C33D663-CB65-469F-99B2-BC3B7D4BD42B}"/>
              </a:ext>
            </a:extLst>
          </p:cNvPr>
          <p:cNvGrpSpPr/>
          <p:nvPr/>
        </p:nvGrpSpPr>
        <p:grpSpPr>
          <a:xfrm>
            <a:off x="10411325" y="4340159"/>
            <a:ext cx="665019" cy="1814003"/>
            <a:chOff x="5271985" y="3584329"/>
            <a:chExt cx="665019" cy="181400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DC0A30E-0526-4A53-B3E6-8691757175CE}"/>
                </a:ext>
              </a:extLst>
            </p:cNvPr>
            <p:cNvSpPr/>
            <p:nvPr/>
          </p:nvSpPr>
          <p:spPr>
            <a:xfrm>
              <a:off x="5271985" y="4202712"/>
              <a:ext cx="665019" cy="58123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6A3AA90-41E4-46D0-A44C-8C4F2107AA27}"/>
                </a:ext>
              </a:extLst>
            </p:cNvPr>
            <p:cNvCxnSpPr>
              <a:cxnSpLocks/>
              <a:endCxn id="20" idx="3"/>
            </p:cNvCxnSpPr>
            <p:nvPr/>
          </p:nvCxnSpPr>
          <p:spPr>
            <a:xfrm>
              <a:off x="5271985" y="4486730"/>
              <a:ext cx="665019" cy="660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E696FEA-A5DB-4EAC-86C2-B7F5859FB837}"/>
                </a:ext>
              </a:extLst>
            </p:cNvPr>
            <p:cNvSpPr/>
            <p:nvPr/>
          </p:nvSpPr>
          <p:spPr>
            <a:xfrm>
              <a:off x="5271985" y="3584329"/>
              <a:ext cx="665019" cy="6183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E6E2E00-FB8B-468C-89E5-BF746CA4B1C1}"/>
                </a:ext>
              </a:extLst>
            </p:cNvPr>
            <p:cNvSpPr/>
            <p:nvPr/>
          </p:nvSpPr>
          <p:spPr>
            <a:xfrm>
              <a:off x="5271985" y="4779950"/>
              <a:ext cx="665019" cy="6183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D610113-FF90-43FF-AA74-CE7EA3A804D8}"/>
              </a:ext>
            </a:extLst>
          </p:cNvPr>
          <p:cNvGrpSpPr/>
          <p:nvPr/>
        </p:nvGrpSpPr>
        <p:grpSpPr>
          <a:xfrm>
            <a:off x="10283969" y="1906857"/>
            <a:ext cx="920009" cy="1818918"/>
            <a:chOff x="6812043" y="3584325"/>
            <a:chExt cx="683268" cy="1818918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7789B95-F98C-4DA8-9EFE-85CC19D03131}"/>
                </a:ext>
              </a:extLst>
            </p:cNvPr>
            <p:cNvSpPr/>
            <p:nvPr/>
          </p:nvSpPr>
          <p:spPr>
            <a:xfrm>
              <a:off x="6823696" y="4202710"/>
              <a:ext cx="665019" cy="58123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896109B-8890-45AF-8604-576210E065F4}"/>
                </a:ext>
              </a:extLst>
            </p:cNvPr>
            <p:cNvCxnSpPr>
              <a:cxnSpLocks/>
            </p:cNvCxnSpPr>
            <p:nvPr/>
          </p:nvCxnSpPr>
          <p:spPr>
            <a:xfrm>
              <a:off x="6823696" y="4486728"/>
              <a:ext cx="6716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ight Triangle 26">
              <a:extLst>
                <a:ext uri="{FF2B5EF4-FFF2-40B4-BE49-F238E27FC236}">
                  <a16:creationId xmlns:a16="http://schemas.microsoft.com/office/drawing/2014/main" id="{1CC95623-A465-4F44-B2B8-C8564B550634}"/>
                </a:ext>
              </a:extLst>
            </p:cNvPr>
            <p:cNvSpPr/>
            <p:nvPr/>
          </p:nvSpPr>
          <p:spPr>
            <a:xfrm>
              <a:off x="6812043" y="3584325"/>
              <a:ext cx="671614" cy="618384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ight Triangle 27">
              <a:extLst>
                <a:ext uri="{FF2B5EF4-FFF2-40B4-BE49-F238E27FC236}">
                  <a16:creationId xmlns:a16="http://schemas.microsoft.com/office/drawing/2014/main" id="{304052FF-1F81-40CA-A8B3-DBABD2155B1F}"/>
                </a:ext>
              </a:extLst>
            </p:cNvPr>
            <p:cNvSpPr/>
            <p:nvPr/>
          </p:nvSpPr>
          <p:spPr>
            <a:xfrm rot="5400000">
              <a:off x="6842618" y="4762203"/>
              <a:ext cx="618384" cy="663696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76CD9CF-E4C3-4F15-BCCB-EBD07806D1B5}"/>
              </a:ext>
            </a:extLst>
          </p:cNvPr>
          <p:cNvSpPr txBox="1"/>
          <p:nvPr/>
        </p:nvSpPr>
        <p:spPr>
          <a:xfrm>
            <a:off x="554197" y="3570264"/>
            <a:ext cx="21613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Since the fins move forward, small weights need to be added at the back to keep the rocket balanced.</a:t>
            </a:r>
          </a:p>
        </p:txBody>
      </p:sp>
    </p:spTree>
    <p:extLst>
      <p:ext uri="{BB962C8B-B14F-4D97-AF65-F5344CB8AC3E}">
        <p14:creationId xmlns:p14="http://schemas.microsoft.com/office/powerpoint/2010/main" val="182551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77299574-C0A9-4F79-9603-5F73207E7FF6}"/>
              </a:ext>
            </a:extLst>
          </p:cNvPr>
          <p:cNvGrpSpPr/>
          <p:nvPr/>
        </p:nvGrpSpPr>
        <p:grpSpPr>
          <a:xfrm>
            <a:off x="4017837" y="3337947"/>
            <a:ext cx="671615" cy="1805379"/>
            <a:chOff x="1981196" y="2902527"/>
            <a:chExt cx="671615" cy="180537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1CE5905-AF70-4CD6-B4CF-7414F94C465D}"/>
                </a:ext>
              </a:extLst>
            </p:cNvPr>
            <p:cNvSpPr/>
            <p:nvPr/>
          </p:nvSpPr>
          <p:spPr>
            <a:xfrm>
              <a:off x="1981196" y="3520910"/>
              <a:ext cx="665019" cy="58123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8B696E0A-03D3-42D1-BB8D-9997BF91F43A}"/>
                </a:ext>
              </a:extLst>
            </p:cNvPr>
            <p:cNvSpPr/>
            <p:nvPr/>
          </p:nvSpPr>
          <p:spPr>
            <a:xfrm>
              <a:off x="1981196" y="2902527"/>
              <a:ext cx="665019" cy="618383"/>
            </a:xfrm>
            <a:prstGeom prst="trapezoid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C24C1A91-4D53-419A-937D-8E755F6FE594}"/>
                </a:ext>
              </a:extLst>
            </p:cNvPr>
            <p:cNvSpPr/>
            <p:nvPr/>
          </p:nvSpPr>
          <p:spPr>
            <a:xfrm rot="10800000">
              <a:off x="1987792" y="4089523"/>
              <a:ext cx="665019" cy="618383"/>
            </a:xfrm>
            <a:prstGeom prst="trapezoid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6492D52-4EC0-4156-BA31-8BC19DB55996}"/>
                </a:ext>
              </a:extLst>
            </p:cNvPr>
            <p:cNvCxnSpPr>
              <a:cxnSpLocks/>
            </p:cNvCxnSpPr>
            <p:nvPr/>
          </p:nvCxnSpPr>
          <p:spPr>
            <a:xfrm>
              <a:off x="1981196" y="3804928"/>
              <a:ext cx="6716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434D6C9-88C0-46AE-8C96-156D346F394D}"/>
              </a:ext>
            </a:extLst>
          </p:cNvPr>
          <p:cNvGrpSpPr/>
          <p:nvPr/>
        </p:nvGrpSpPr>
        <p:grpSpPr>
          <a:xfrm>
            <a:off x="3103418" y="1335965"/>
            <a:ext cx="5985164" cy="3570936"/>
            <a:chOff x="3103418" y="900545"/>
            <a:chExt cx="5985164" cy="357093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49C1BBF-672C-4658-A6DC-DABDE5E54AB4}"/>
                </a:ext>
              </a:extLst>
            </p:cNvPr>
            <p:cNvSpPr/>
            <p:nvPr/>
          </p:nvSpPr>
          <p:spPr>
            <a:xfrm>
              <a:off x="3103418" y="3520910"/>
              <a:ext cx="4904510" cy="56803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86DB5B57-026C-4C48-B49E-95EFDDECBD83}"/>
                </a:ext>
              </a:extLst>
            </p:cNvPr>
            <p:cNvSpPr/>
            <p:nvPr/>
          </p:nvSpPr>
          <p:spPr>
            <a:xfrm rot="5400000">
              <a:off x="8264237" y="3264601"/>
              <a:ext cx="568036" cy="1080654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Or 5">
              <a:extLst>
                <a:ext uri="{FF2B5EF4-FFF2-40B4-BE49-F238E27FC236}">
                  <a16:creationId xmlns:a16="http://schemas.microsoft.com/office/drawing/2014/main" id="{61481CB2-AA8C-4A81-B74D-E7914E545A6D}"/>
                </a:ext>
              </a:extLst>
            </p:cNvPr>
            <p:cNvSpPr/>
            <p:nvPr/>
          </p:nvSpPr>
          <p:spPr>
            <a:xfrm>
              <a:off x="5406573" y="3674967"/>
              <a:ext cx="263237" cy="263231"/>
            </a:xfrm>
            <a:prstGeom prst="flowChartOr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89A42F3-0274-4396-99CD-B73D8E78AA5B}"/>
                </a:ext>
              </a:extLst>
            </p:cNvPr>
            <p:cNvSpPr txBox="1"/>
            <p:nvPr/>
          </p:nvSpPr>
          <p:spPr>
            <a:xfrm>
              <a:off x="5406573" y="4102149"/>
              <a:ext cx="9388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/>
                <a:t>Xcg</a:t>
              </a:r>
              <a:endParaRPr lang="en-US" b="1" dirty="0"/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8A8FD30-C9FF-49EF-8633-4AA469C20638}"/>
                </a:ext>
              </a:extLst>
            </p:cNvPr>
            <p:cNvCxnSpPr>
              <a:stCxn id="10" idx="0"/>
            </p:cNvCxnSpPr>
            <p:nvPr/>
          </p:nvCxnSpPr>
          <p:spPr>
            <a:xfrm flipH="1" flipV="1">
              <a:off x="5527964" y="900545"/>
              <a:ext cx="27709" cy="262036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10536E8A-D883-43C5-B55B-2B234C65817D}"/>
              </a:ext>
            </a:extLst>
          </p:cNvPr>
          <p:cNvSpPr/>
          <p:nvPr/>
        </p:nvSpPr>
        <p:spPr>
          <a:xfrm>
            <a:off x="3103418" y="4373618"/>
            <a:ext cx="207818" cy="1507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3DA3AAE-E244-45C7-8CD2-F3F908259E0D}"/>
              </a:ext>
            </a:extLst>
          </p:cNvPr>
          <p:cNvSpPr/>
          <p:nvPr/>
        </p:nvSpPr>
        <p:spPr>
          <a:xfrm>
            <a:off x="3103413" y="4207355"/>
            <a:ext cx="207818" cy="1507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B0FFEA09-3CC2-4D12-9E09-1E05374B06FF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5709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>
                <a:solidFill>
                  <a:srgbClr val="FF0000"/>
                </a:solidFill>
              </a:rPr>
              <a:t>Exp. 1 – Stability as a Function of Fin Location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7308F07-5071-4D19-9429-9F887E7FAC72}"/>
              </a:ext>
            </a:extLst>
          </p:cNvPr>
          <p:cNvGrpSpPr/>
          <p:nvPr/>
        </p:nvGrpSpPr>
        <p:grpSpPr>
          <a:xfrm>
            <a:off x="10411325" y="4340159"/>
            <a:ext cx="665019" cy="1814003"/>
            <a:chOff x="5271985" y="3584329"/>
            <a:chExt cx="665019" cy="1814003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396E77F-44B7-47B5-A38F-082C306C0ED4}"/>
                </a:ext>
              </a:extLst>
            </p:cNvPr>
            <p:cNvSpPr/>
            <p:nvPr/>
          </p:nvSpPr>
          <p:spPr>
            <a:xfrm>
              <a:off x="5271985" y="4202712"/>
              <a:ext cx="665019" cy="58123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49F20A4-FDD5-4ADF-82FF-ED9DA3FFF5BF}"/>
                </a:ext>
              </a:extLst>
            </p:cNvPr>
            <p:cNvCxnSpPr>
              <a:cxnSpLocks/>
              <a:endCxn id="21" idx="3"/>
            </p:cNvCxnSpPr>
            <p:nvPr/>
          </p:nvCxnSpPr>
          <p:spPr>
            <a:xfrm>
              <a:off x="5271985" y="4486730"/>
              <a:ext cx="665019" cy="660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C648851-43B9-4EEE-B148-E43971C5939A}"/>
                </a:ext>
              </a:extLst>
            </p:cNvPr>
            <p:cNvSpPr/>
            <p:nvPr/>
          </p:nvSpPr>
          <p:spPr>
            <a:xfrm>
              <a:off x="5271985" y="3584329"/>
              <a:ext cx="665019" cy="6183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511BD0D-508D-42D1-9D7F-5EC7308BE9DF}"/>
                </a:ext>
              </a:extLst>
            </p:cNvPr>
            <p:cNvSpPr/>
            <p:nvPr/>
          </p:nvSpPr>
          <p:spPr>
            <a:xfrm>
              <a:off x="5271985" y="4779950"/>
              <a:ext cx="665019" cy="6183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D5F4B2C-9385-46EF-ACFA-9455CE393D63}"/>
              </a:ext>
            </a:extLst>
          </p:cNvPr>
          <p:cNvGrpSpPr/>
          <p:nvPr/>
        </p:nvGrpSpPr>
        <p:grpSpPr>
          <a:xfrm>
            <a:off x="10283969" y="1906857"/>
            <a:ext cx="920009" cy="1818918"/>
            <a:chOff x="6812043" y="3584325"/>
            <a:chExt cx="683268" cy="1818918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B4721A8-9473-4F86-8903-6135AC7F15C3}"/>
                </a:ext>
              </a:extLst>
            </p:cNvPr>
            <p:cNvSpPr/>
            <p:nvPr/>
          </p:nvSpPr>
          <p:spPr>
            <a:xfrm>
              <a:off x="6823696" y="4202710"/>
              <a:ext cx="665019" cy="58123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D5D3D63-5017-440B-A5D4-BA7C2E5AD966}"/>
                </a:ext>
              </a:extLst>
            </p:cNvPr>
            <p:cNvCxnSpPr>
              <a:cxnSpLocks/>
            </p:cNvCxnSpPr>
            <p:nvPr/>
          </p:nvCxnSpPr>
          <p:spPr>
            <a:xfrm>
              <a:off x="6823696" y="4486728"/>
              <a:ext cx="6716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ight Triangle 27">
              <a:extLst>
                <a:ext uri="{FF2B5EF4-FFF2-40B4-BE49-F238E27FC236}">
                  <a16:creationId xmlns:a16="http://schemas.microsoft.com/office/drawing/2014/main" id="{ADAF034F-DCD6-4E21-8980-9C1846ADEF22}"/>
                </a:ext>
              </a:extLst>
            </p:cNvPr>
            <p:cNvSpPr/>
            <p:nvPr/>
          </p:nvSpPr>
          <p:spPr>
            <a:xfrm>
              <a:off x="6812043" y="3584325"/>
              <a:ext cx="671614" cy="618384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ight Triangle 28">
              <a:extLst>
                <a:ext uri="{FF2B5EF4-FFF2-40B4-BE49-F238E27FC236}">
                  <a16:creationId xmlns:a16="http://schemas.microsoft.com/office/drawing/2014/main" id="{48B9488D-B529-45C3-B10C-C547A0181100}"/>
                </a:ext>
              </a:extLst>
            </p:cNvPr>
            <p:cNvSpPr/>
            <p:nvPr/>
          </p:nvSpPr>
          <p:spPr>
            <a:xfrm rot="5400000">
              <a:off x="6842618" y="4762203"/>
              <a:ext cx="618384" cy="663696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B67CA0BB-B432-4EB7-8A2A-E89210B35895}"/>
              </a:ext>
            </a:extLst>
          </p:cNvPr>
          <p:cNvSpPr txBox="1"/>
          <p:nvPr/>
        </p:nvSpPr>
        <p:spPr>
          <a:xfrm>
            <a:off x="554197" y="3570264"/>
            <a:ext cx="21613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Since the fins move forward, small weights need to be added at the back to keep the rocket balanced.</a:t>
            </a:r>
          </a:p>
        </p:txBody>
      </p:sp>
    </p:spTree>
    <p:extLst>
      <p:ext uri="{BB962C8B-B14F-4D97-AF65-F5344CB8AC3E}">
        <p14:creationId xmlns:p14="http://schemas.microsoft.com/office/powerpoint/2010/main" val="113385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77299574-C0A9-4F79-9603-5F73207E7FF6}"/>
              </a:ext>
            </a:extLst>
          </p:cNvPr>
          <p:cNvGrpSpPr/>
          <p:nvPr/>
        </p:nvGrpSpPr>
        <p:grpSpPr>
          <a:xfrm>
            <a:off x="4017837" y="3337947"/>
            <a:ext cx="671615" cy="1805379"/>
            <a:chOff x="1981196" y="2902527"/>
            <a:chExt cx="671615" cy="180537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1CE5905-AF70-4CD6-B4CF-7414F94C465D}"/>
                </a:ext>
              </a:extLst>
            </p:cNvPr>
            <p:cNvSpPr/>
            <p:nvPr/>
          </p:nvSpPr>
          <p:spPr>
            <a:xfrm>
              <a:off x="1981196" y="3520910"/>
              <a:ext cx="665019" cy="58123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8B696E0A-03D3-42D1-BB8D-9997BF91F43A}"/>
                </a:ext>
              </a:extLst>
            </p:cNvPr>
            <p:cNvSpPr/>
            <p:nvPr/>
          </p:nvSpPr>
          <p:spPr>
            <a:xfrm>
              <a:off x="1981196" y="2902527"/>
              <a:ext cx="665019" cy="618383"/>
            </a:xfrm>
            <a:prstGeom prst="trapezoid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C24C1A91-4D53-419A-937D-8E755F6FE594}"/>
                </a:ext>
              </a:extLst>
            </p:cNvPr>
            <p:cNvSpPr/>
            <p:nvPr/>
          </p:nvSpPr>
          <p:spPr>
            <a:xfrm rot="10800000">
              <a:off x="1987792" y="4089523"/>
              <a:ext cx="665019" cy="618383"/>
            </a:xfrm>
            <a:prstGeom prst="trapezoid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6492D52-4EC0-4156-BA31-8BC19DB55996}"/>
                </a:ext>
              </a:extLst>
            </p:cNvPr>
            <p:cNvCxnSpPr>
              <a:cxnSpLocks/>
            </p:cNvCxnSpPr>
            <p:nvPr/>
          </p:nvCxnSpPr>
          <p:spPr>
            <a:xfrm>
              <a:off x="1981196" y="3804928"/>
              <a:ext cx="6716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434D6C9-88C0-46AE-8C96-156D346F394D}"/>
              </a:ext>
            </a:extLst>
          </p:cNvPr>
          <p:cNvGrpSpPr/>
          <p:nvPr/>
        </p:nvGrpSpPr>
        <p:grpSpPr>
          <a:xfrm>
            <a:off x="3103418" y="1335965"/>
            <a:ext cx="5985164" cy="3570936"/>
            <a:chOff x="3103418" y="900545"/>
            <a:chExt cx="5985164" cy="357093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49C1BBF-672C-4658-A6DC-DABDE5E54AB4}"/>
                </a:ext>
              </a:extLst>
            </p:cNvPr>
            <p:cNvSpPr/>
            <p:nvPr/>
          </p:nvSpPr>
          <p:spPr>
            <a:xfrm>
              <a:off x="3103418" y="3520910"/>
              <a:ext cx="4904510" cy="56803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86DB5B57-026C-4C48-B49E-95EFDDECBD83}"/>
                </a:ext>
              </a:extLst>
            </p:cNvPr>
            <p:cNvSpPr/>
            <p:nvPr/>
          </p:nvSpPr>
          <p:spPr>
            <a:xfrm rot="5400000">
              <a:off x="8264237" y="3264601"/>
              <a:ext cx="568036" cy="1080654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Or 5">
              <a:extLst>
                <a:ext uri="{FF2B5EF4-FFF2-40B4-BE49-F238E27FC236}">
                  <a16:creationId xmlns:a16="http://schemas.microsoft.com/office/drawing/2014/main" id="{61481CB2-AA8C-4A81-B74D-E7914E545A6D}"/>
                </a:ext>
              </a:extLst>
            </p:cNvPr>
            <p:cNvSpPr/>
            <p:nvPr/>
          </p:nvSpPr>
          <p:spPr>
            <a:xfrm>
              <a:off x="5406573" y="3674967"/>
              <a:ext cx="263237" cy="263231"/>
            </a:xfrm>
            <a:prstGeom prst="flowChartOr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89A42F3-0274-4396-99CD-B73D8E78AA5B}"/>
                </a:ext>
              </a:extLst>
            </p:cNvPr>
            <p:cNvSpPr txBox="1"/>
            <p:nvPr/>
          </p:nvSpPr>
          <p:spPr>
            <a:xfrm>
              <a:off x="5406573" y="4102149"/>
              <a:ext cx="9388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/>
                <a:t>Xcg</a:t>
              </a:r>
              <a:endParaRPr lang="en-US" b="1" dirty="0"/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8A8FD30-C9FF-49EF-8633-4AA469C20638}"/>
                </a:ext>
              </a:extLst>
            </p:cNvPr>
            <p:cNvCxnSpPr>
              <a:stCxn id="10" idx="0"/>
            </p:cNvCxnSpPr>
            <p:nvPr/>
          </p:nvCxnSpPr>
          <p:spPr>
            <a:xfrm flipH="1" flipV="1">
              <a:off x="5527964" y="900545"/>
              <a:ext cx="27709" cy="262036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10536E8A-D883-43C5-B55B-2B234C65817D}"/>
              </a:ext>
            </a:extLst>
          </p:cNvPr>
          <p:cNvSpPr/>
          <p:nvPr/>
        </p:nvSpPr>
        <p:spPr>
          <a:xfrm>
            <a:off x="3103418" y="4373618"/>
            <a:ext cx="207818" cy="1507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3DA3AAE-E244-45C7-8CD2-F3F908259E0D}"/>
              </a:ext>
            </a:extLst>
          </p:cNvPr>
          <p:cNvSpPr/>
          <p:nvPr/>
        </p:nvSpPr>
        <p:spPr>
          <a:xfrm>
            <a:off x="3103413" y="4207355"/>
            <a:ext cx="207818" cy="1507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B0FFEA09-3CC2-4D12-9E09-1E05374B06FF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5709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>
                <a:solidFill>
                  <a:srgbClr val="FF0000"/>
                </a:solidFill>
              </a:rPr>
              <a:t>Exp. 1 – Stability as a Function of Fin Location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7308F07-5071-4D19-9429-9F887E7FAC72}"/>
              </a:ext>
            </a:extLst>
          </p:cNvPr>
          <p:cNvGrpSpPr/>
          <p:nvPr/>
        </p:nvGrpSpPr>
        <p:grpSpPr>
          <a:xfrm>
            <a:off x="10411325" y="4340159"/>
            <a:ext cx="665019" cy="1814003"/>
            <a:chOff x="5271985" y="3584329"/>
            <a:chExt cx="665019" cy="1814003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396E77F-44B7-47B5-A38F-082C306C0ED4}"/>
                </a:ext>
              </a:extLst>
            </p:cNvPr>
            <p:cNvSpPr/>
            <p:nvPr/>
          </p:nvSpPr>
          <p:spPr>
            <a:xfrm>
              <a:off x="5271985" y="4202712"/>
              <a:ext cx="665019" cy="58123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49F20A4-FDD5-4ADF-82FF-ED9DA3FFF5BF}"/>
                </a:ext>
              </a:extLst>
            </p:cNvPr>
            <p:cNvCxnSpPr>
              <a:cxnSpLocks/>
              <a:endCxn id="21" idx="3"/>
            </p:cNvCxnSpPr>
            <p:nvPr/>
          </p:nvCxnSpPr>
          <p:spPr>
            <a:xfrm>
              <a:off x="5271985" y="4486730"/>
              <a:ext cx="665019" cy="660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C648851-43B9-4EEE-B148-E43971C5939A}"/>
                </a:ext>
              </a:extLst>
            </p:cNvPr>
            <p:cNvSpPr/>
            <p:nvPr/>
          </p:nvSpPr>
          <p:spPr>
            <a:xfrm>
              <a:off x="5271985" y="3584329"/>
              <a:ext cx="665019" cy="6183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511BD0D-508D-42D1-9D7F-5EC7308BE9DF}"/>
                </a:ext>
              </a:extLst>
            </p:cNvPr>
            <p:cNvSpPr/>
            <p:nvPr/>
          </p:nvSpPr>
          <p:spPr>
            <a:xfrm>
              <a:off x="5271985" y="4779950"/>
              <a:ext cx="665019" cy="6183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D5F4B2C-9385-46EF-ACFA-9455CE393D63}"/>
              </a:ext>
            </a:extLst>
          </p:cNvPr>
          <p:cNvGrpSpPr/>
          <p:nvPr/>
        </p:nvGrpSpPr>
        <p:grpSpPr>
          <a:xfrm>
            <a:off x="10283969" y="1906857"/>
            <a:ext cx="920009" cy="1818918"/>
            <a:chOff x="6812043" y="3584325"/>
            <a:chExt cx="683268" cy="1818918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B4721A8-9473-4F86-8903-6135AC7F15C3}"/>
                </a:ext>
              </a:extLst>
            </p:cNvPr>
            <p:cNvSpPr/>
            <p:nvPr/>
          </p:nvSpPr>
          <p:spPr>
            <a:xfrm>
              <a:off x="6823696" y="4202710"/>
              <a:ext cx="665019" cy="58123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D5D3D63-5017-440B-A5D4-BA7C2E5AD966}"/>
                </a:ext>
              </a:extLst>
            </p:cNvPr>
            <p:cNvCxnSpPr>
              <a:cxnSpLocks/>
            </p:cNvCxnSpPr>
            <p:nvPr/>
          </p:nvCxnSpPr>
          <p:spPr>
            <a:xfrm>
              <a:off x="6823696" y="4486728"/>
              <a:ext cx="6716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ight Triangle 27">
              <a:extLst>
                <a:ext uri="{FF2B5EF4-FFF2-40B4-BE49-F238E27FC236}">
                  <a16:creationId xmlns:a16="http://schemas.microsoft.com/office/drawing/2014/main" id="{ADAF034F-DCD6-4E21-8980-9C1846ADEF22}"/>
                </a:ext>
              </a:extLst>
            </p:cNvPr>
            <p:cNvSpPr/>
            <p:nvPr/>
          </p:nvSpPr>
          <p:spPr>
            <a:xfrm>
              <a:off x="6812043" y="3584325"/>
              <a:ext cx="671614" cy="618384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ight Triangle 28">
              <a:extLst>
                <a:ext uri="{FF2B5EF4-FFF2-40B4-BE49-F238E27FC236}">
                  <a16:creationId xmlns:a16="http://schemas.microsoft.com/office/drawing/2014/main" id="{48B9488D-B529-45C3-B10C-C547A0181100}"/>
                </a:ext>
              </a:extLst>
            </p:cNvPr>
            <p:cNvSpPr/>
            <p:nvPr/>
          </p:nvSpPr>
          <p:spPr>
            <a:xfrm rot="5400000">
              <a:off x="6842618" y="4762203"/>
              <a:ext cx="618384" cy="663696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B67CA0BB-B432-4EB7-8A2A-E89210B35895}"/>
              </a:ext>
            </a:extLst>
          </p:cNvPr>
          <p:cNvSpPr txBox="1"/>
          <p:nvPr/>
        </p:nvSpPr>
        <p:spPr>
          <a:xfrm>
            <a:off x="554197" y="3570264"/>
            <a:ext cx="21613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Since the fins move forward, small weights need to be added at the back to keep the rocket balanced.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7E1C163-FA81-4220-B3FA-C8AB88E3D039}"/>
              </a:ext>
            </a:extLst>
          </p:cNvPr>
          <p:cNvSpPr txBox="1"/>
          <p:nvPr/>
        </p:nvSpPr>
        <p:spPr>
          <a:xfrm>
            <a:off x="3072405" y="5614138"/>
            <a:ext cx="5749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Repeat the test for the 2</a:t>
            </a:r>
            <a:r>
              <a:rPr lang="en-US" sz="2400" baseline="30000" dirty="0"/>
              <a:t>nd</a:t>
            </a:r>
            <a:r>
              <a:rPr lang="en-US" sz="2400" dirty="0"/>
              <a:t> and 3</a:t>
            </a:r>
            <a:r>
              <a:rPr lang="en-US" sz="2400" baseline="30000" dirty="0"/>
              <a:t>rd</a:t>
            </a:r>
            <a:r>
              <a:rPr lang="en-US" sz="2400" dirty="0"/>
              <a:t> fin sets.</a:t>
            </a:r>
          </a:p>
        </p:txBody>
      </p:sp>
    </p:spTree>
    <p:extLst>
      <p:ext uri="{BB962C8B-B14F-4D97-AF65-F5344CB8AC3E}">
        <p14:creationId xmlns:p14="http://schemas.microsoft.com/office/powerpoint/2010/main" val="161313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641</Words>
  <Application>Microsoft Office PowerPoint</Application>
  <PresentationFormat>Widescreen</PresentationFormat>
  <Paragraphs>98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Office Theme</vt:lpstr>
      <vt:lpstr>PowerPoint Presentation</vt:lpstr>
      <vt:lpstr>Exp. 1 – Stability as a Function of Fin Location </vt:lpstr>
      <vt:lpstr>PowerPoint Presentation</vt:lpstr>
      <vt:lpstr>Exp. 1 – Stability as a Function of Fin Location </vt:lpstr>
      <vt:lpstr>Exp. 1 – Stability as a Function of Fin Location </vt:lpstr>
      <vt:lpstr>PowerPoint Presentation</vt:lpstr>
      <vt:lpstr>PowerPoint Presentation</vt:lpstr>
      <vt:lpstr>PowerPoint Presentation</vt:lpstr>
      <vt:lpstr>PowerPoint Presentation</vt:lpstr>
      <vt:lpstr>Exp. 2 – Stability as Function of CG Location </vt:lpstr>
      <vt:lpstr>Exp. 2 – Stability as Function of CG Location </vt:lpstr>
      <vt:lpstr>Exp. 2 – Stability as Function of CG Location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Eberspeaker</dc:creator>
  <cp:lastModifiedBy>Philip Eberspeaker</cp:lastModifiedBy>
  <cp:revision>31</cp:revision>
  <dcterms:created xsi:type="dcterms:W3CDTF">2018-03-12T14:10:12Z</dcterms:created>
  <dcterms:modified xsi:type="dcterms:W3CDTF">2018-07-17T16:28:47Z</dcterms:modified>
</cp:coreProperties>
</file>